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4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00.xml" ContentType="application/vnd.openxmlformats-officedocument.presentationml.tags+xml"/>
  <Override PartName="/ppt/tags/tag120.xml" ContentType="application/vnd.openxmlformats-officedocument.presentationml.tags+xml"/>
  <Override PartName="/ppt/tags/tag23.xml" ContentType="application/vnd.openxmlformats-officedocument.presentationml.tags+xml"/>
  <Override PartName="/ppt/tags/tag25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2" r:id="rId3"/>
  </p:sldMasterIdLst>
  <p:notesMasterIdLst>
    <p:notesMasterId r:id="rId18"/>
  </p:notesMasterIdLst>
  <p:handoutMasterIdLst>
    <p:handoutMasterId r:id="rId19"/>
  </p:handoutMasterIdLst>
  <p:sldIdLst>
    <p:sldId id="403" r:id="rId4"/>
    <p:sldId id="405" r:id="rId5"/>
    <p:sldId id="277" r:id="rId6"/>
    <p:sldId id="416" r:id="rId7"/>
    <p:sldId id="355" r:id="rId8"/>
    <p:sldId id="429" r:id="rId9"/>
    <p:sldId id="356" r:id="rId10"/>
    <p:sldId id="415" r:id="rId11"/>
    <p:sldId id="376" r:id="rId12"/>
    <p:sldId id="288" r:id="rId13"/>
    <p:sldId id="409" r:id="rId14"/>
    <p:sldId id="428" r:id="rId15"/>
    <p:sldId id="410" r:id="rId16"/>
    <p:sldId id="407" r:id="rId17"/>
  </p:sldIdLst>
  <p:sldSz cx="12192000" cy="6858000"/>
  <p:notesSz cx="7104063" cy="10234613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323" y="-1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9FAE-9CBE-4208-B05E-486527AF1300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E9B5-BB1B-4A76-A7CB-716C1DEC84AC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68630" y="862330"/>
            <a:ext cx="24225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0" dirty="0">
                <a:solidFill>
                  <a:schemeClr val="bg1"/>
                </a:solidFill>
                <a:latin typeface="Arial Regular" panose="020B0604020202090204" charset="0"/>
                <a:ea typeface="华文细黑" panose="02010600040101010101" pitchFamily="2" charset="-122"/>
                <a:cs typeface="Arial Regular" panose="020B0604020202090204" charset="0"/>
              </a:rPr>
              <a:t>目录</a:t>
            </a:r>
            <a:endParaRPr lang="en-US" altLang="zh-CN" sz="4400" b="0" dirty="0">
              <a:solidFill>
                <a:schemeClr val="bg1"/>
              </a:solidFill>
              <a:latin typeface="Arial Regular" panose="020B0604020202090204" charset="0"/>
              <a:ea typeface="华文细黑" panose="02010600040101010101" pitchFamily="2" charset="-122"/>
              <a:cs typeface="Arial Regular" panose="020B0604020202090204" charset="0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4681-68E4-4306-B1CE-1F8720C05594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7152-70CF-440B-BF01-F8AB60E15B0A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3901-CB24-41EA-9504-7A652073C959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F6E0-8886-41EE-826F-1AFC7CED93A9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B729-E924-4E48-90F0-EC6D2233E1F5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3ACC0-870B-44BA-AAE7-156687FCBD9E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5874-E5AF-4748-B879-197FDBE50F69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8CE5-74F4-4639-9086-A7BE34E4FC2A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77B9-2F45-496D-A66E-3692DDA4FCEC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2067-60EE-43F2-91FF-A098435381DF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3ABA-89E5-459B-80F1-A1CD8356BBE8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E6B6-7883-4A81-8521-1649B43E8CE9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-24765" y="0"/>
            <a:ext cx="12216765" cy="869315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36"/>
          <p:cNvSpPr/>
          <p:nvPr userDrawn="1"/>
        </p:nvSpPr>
        <p:spPr>
          <a:xfrm>
            <a:off x="-24765" y="6587613"/>
            <a:ext cx="12216765" cy="27038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38200" y="6540243"/>
            <a:ext cx="2743200" cy="365125"/>
          </a:xfr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‹#›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889693" y="6506295"/>
            <a:ext cx="24511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641747" y="6506295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38A2331F-369F-4F0C-BA4B-8DF468F084EE}" type="datetime1">
              <a:rPr lang="zh-CN" altLang="en-US" smtClean="0"/>
              <a:t>2023/6/18</a:t>
            </a:fld>
            <a:endParaRPr lang="zh-CN" altLang="en-US"/>
          </a:p>
        </p:txBody>
      </p:sp>
      <p:pic>
        <p:nvPicPr>
          <p:cNvPr id="9" name="Picture 2" descr="查看源图像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325" y="0"/>
            <a:ext cx="1209675" cy="13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F409-8681-4607-BC92-0B80D3E17637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10-AD90-4008-83DE-45B4FA3A2A2B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0B1C-9EB7-4015-BBBF-DCB192F24AAA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6F5-60C4-4CAE-9756-E42D34693000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773B-AB95-467C-93D4-7A49A0282BF6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-24765" y="0"/>
            <a:ext cx="12216765" cy="869315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988685"/>
            <a:ext cx="12216765" cy="869315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  <a:p>
            <a:fld id="{7D9BB5D0-35E4-459D-AEF3-FE4D7C45CC19}" type="slidenum">
              <a:rPr lang="zh-CN" altLang="en-US" smtClean="0"/>
              <a:t>‹#›</a:t>
            </a:fld>
            <a:r>
              <a:rPr lang="zh-CN" altLang="en-US">
                <a:sym typeface="+mn-ea"/>
              </a:rPr>
              <a:t>/</a:t>
            </a:r>
            <a:r>
              <a:rPr lang="en-US" altLang="zh-CN">
                <a:sym typeface="+mn-ea"/>
              </a:rPr>
              <a:t>15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2B939-9A62-4ED9-8708-ED7D7A1330D3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South China Normal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D92A-326C-4C68-8570-0BEF8317C5D9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South China Normal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1DC7C-E1EB-45BC-B6B4-CF9877529608}" type="datetime1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 China Normal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7D91-935D-433E-8F28-D3A2AD66F7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41.xml"/><Relationship Id="rId7" Type="http://schemas.openxmlformats.org/officeDocument/2006/relationships/image" Target="../media/image3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7.png"/><Relationship Id="rId26" Type="http://schemas.openxmlformats.org/officeDocument/2006/relationships/image" Target="../media/image13.png"/><Relationship Id="rId3" Type="http://schemas.openxmlformats.org/officeDocument/2006/relationships/tags" Target="../tags/tag7.xml"/><Relationship Id="rId21" Type="http://schemas.openxmlformats.org/officeDocument/2006/relationships/image" Target="../media/image10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6.png"/><Relationship Id="rId25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120.xml"/><Relationship Id="rId5" Type="http://schemas.openxmlformats.org/officeDocument/2006/relationships/tags" Target="../tags/tag9.xml"/><Relationship Id="rId15" Type="http://schemas.openxmlformats.org/officeDocument/2006/relationships/notesSlide" Target="../notesSlides/notesSlide3.xml"/><Relationship Id="rId23" Type="http://schemas.openxmlformats.org/officeDocument/2006/relationships/image" Target="../media/image11.png"/><Relationship Id="rId28" Type="http://schemas.openxmlformats.org/officeDocument/2006/relationships/image" Target="../media/image15.png"/><Relationship Id="rId10" Type="http://schemas.openxmlformats.org/officeDocument/2006/relationships/tags" Target="../tags/tag14.xml"/><Relationship Id="rId19" Type="http://schemas.openxmlformats.org/officeDocument/2006/relationships/image" Target="../media/image8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3.xml"/><Relationship Id="rId22" Type="http://schemas.openxmlformats.org/officeDocument/2006/relationships/tags" Target="../tags/tag100.xml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tags" Target="../tags/tag27.xml"/><Relationship Id="rId3" Type="http://schemas.openxmlformats.org/officeDocument/2006/relationships/tags" Target="../tags/tag20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3.xml"/><Relationship Id="rId11" Type="http://schemas.openxmlformats.org/officeDocument/2006/relationships/tags" Target="../tags/tag25.xml"/><Relationship Id="rId5" Type="http://schemas.openxmlformats.org/officeDocument/2006/relationships/tags" Target="../tags/tag22.xml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tags" Target="../tags/tag23.xm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0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6.png"/><Relationship Id="rId5" Type="http://schemas.openxmlformats.org/officeDocument/2006/relationships/tags" Target="../tags/tag32.xml"/><Relationship Id="rId10" Type="http://schemas.openxmlformats.org/officeDocument/2006/relationships/image" Target="../media/image24.jpeg"/><Relationship Id="rId4" Type="http://schemas.openxmlformats.org/officeDocument/2006/relationships/tags" Target="../tags/tag31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623330" y="5940958"/>
            <a:ext cx="3064510" cy="503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汇报人：张振宇</a:t>
            </a:r>
            <a:endParaRPr lang="en-US" altLang="zh-CN" sz="1900" dirty="0"/>
          </a:p>
        </p:txBody>
      </p:sp>
      <p:sp>
        <p:nvSpPr>
          <p:cNvPr id="67" name="文本占位符 1"/>
          <p:cNvSpPr>
            <a:spLocks noGrp="1"/>
          </p:cNvSpPr>
          <p:nvPr/>
        </p:nvSpPr>
        <p:spPr>
          <a:xfrm>
            <a:off x="720090" y="3192029"/>
            <a:ext cx="11158145" cy="17143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rgbClr val="20517C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9pPr>
          </a:lstStyle>
          <a:p>
            <a:pPr algn="ctr"/>
            <a:r>
              <a:rPr lang="zh-CN" altLang="en-US" dirty="0"/>
              <a:t>通过机器学习研究隐粲五夸克态性质</a:t>
            </a:r>
            <a:endParaRPr lang="en-US" altLang="zh-CN" dirty="0"/>
          </a:p>
          <a:p>
            <a:pPr algn="ctr"/>
            <a:r>
              <a:rPr lang="en-US" altLang="zh-CN" sz="2000" dirty="0"/>
              <a:t>                                                                            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占位符 5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537338" y="5940958"/>
                <a:ext cx="6305010" cy="614045"/>
              </a:xfrm>
            </p:spPr>
            <p:txBody>
              <a:bodyPr>
                <a:normAutofit fontScale="95000"/>
              </a:bodyPr>
              <a:lstStyle/>
              <a:p>
                <a:r>
                  <a:rPr lang="zh-CN" altLang="en-US" sz="1900" dirty="0"/>
                  <a:t>合作者：刘家豪、胡继峰、王倩、</a:t>
                </a:r>
                <a:r>
                  <a:rPr lang="en-US" altLang="zh-CN" sz="1900" dirty="0"/>
                  <a:t>Ulf-G. Mei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00" i="0" dirty="0"/>
                      <m:t>β</m:t>
                    </m:r>
                  </m:oMath>
                </a14:m>
                <a:r>
                  <a:rPr lang="en-US" altLang="zh-CN" sz="1900" dirty="0"/>
                  <a:t>ner</a:t>
                </a:r>
              </a:p>
            </p:txBody>
          </p:sp>
        </mc:Choice>
        <mc:Fallback>
          <p:sp>
            <p:nvSpPr>
              <p:cNvPr id="6" name="文本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537338" y="5940958"/>
                <a:ext cx="6305010" cy="614045"/>
              </a:xfrm>
              <a:blipFill>
                <a:blip r:embed="rId6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Scnu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5005" y="442595"/>
            <a:ext cx="1282700" cy="1407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689843" y="442758"/>
            <a:ext cx="1838582" cy="1105054"/>
          </a:xfrm>
          <a:prstGeom prst="rect">
            <a:avLst/>
          </a:prstGeom>
        </p:spPr>
      </p:pic>
      <p:sp>
        <p:nvSpPr>
          <p:cNvPr id="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64280" y="800100"/>
            <a:ext cx="5069205" cy="774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/>
              <a:t>第二届</a:t>
            </a:r>
            <a:r>
              <a:rPr lang="en-US" altLang="zh-CN" sz="2800" dirty="0"/>
              <a:t>“</a:t>
            </a:r>
            <a:r>
              <a:rPr lang="zh-CN" altLang="en-US" sz="2800" dirty="0"/>
              <a:t>粤港澳</a:t>
            </a:r>
            <a:r>
              <a:rPr lang="en-US" altLang="zh-CN" sz="2800" dirty="0"/>
              <a:t>”</a:t>
            </a:r>
            <a:r>
              <a:rPr lang="zh-CN" altLang="en-US" sz="2800" dirty="0"/>
              <a:t>核物理论坛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/>
        </p:nvSpPr>
        <p:spPr>
          <a:xfrm>
            <a:off x="0" y="160655"/>
            <a:ext cx="1327277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神经网络</a:t>
            </a:r>
            <a:r>
              <a:rPr lang="en-US" altLang="zh-CN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应用</a:t>
            </a:r>
            <a:endParaRPr lang="en-US" altLang="zh-CN" b="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75590" y="4040505"/>
                <a:ext cx="11562080" cy="454215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342900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cs typeface="+mn-lt"/>
                    <a:sym typeface="+mn-ea"/>
                  </a:rPr>
                  <a:t>表中列举网络对所有标签的预测结果，标签中“其他”表示除四个标签外其他所有标签预测的和。</a:t>
                </a:r>
              </a:p>
              <a:p>
                <a:pPr marL="342900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cs typeface="+mn-lt"/>
                    <a:sym typeface="+mn-ea"/>
                  </a:rPr>
                  <a:t>发现不同背景占比数据训练的网络在预测实验数据是具有相似结论，即标签前三个总是</a:t>
                </a: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“100”</a:t>
                </a: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cs typeface="+mn-lt"/>
                    <a:sym typeface="+mn-ea"/>
                  </a:rPr>
                  <a:t>而第四个标签无法准确预测。</a:t>
                </a:r>
              </a:p>
              <a:p>
                <a:pPr marL="342900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该结果表明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(4440)</m:t>
                    </m:r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p>
                    </m:sSup>
                    <m:r>
                      <a:rPr lang="en-US" altLang="zh-CN" sz="200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1/2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(4457)</m:t>
                    </m:r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p>
                    </m:sSup>
                    <m:r>
                      <a:rPr lang="en-US" altLang="zh-CN" sz="200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3/2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，与理论模型拟合结果的A解一致，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1/2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3/2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道的极点位置处于束缚态情况。</a:t>
                </a:r>
              </a:p>
              <a:p>
                <a:pPr marL="342900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5/2</m:t>
                        </m:r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道的极点位置无法确定，原因是实验数据在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00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阈值附近统计量不够。</a:t>
                </a: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90" y="4040505"/>
                <a:ext cx="11562080" cy="4542155"/>
              </a:xfrm>
              <a:prstGeom prst="rect">
                <a:avLst/>
              </a:prstGeom>
              <a:blipFill>
                <a:blip r:embed="rId7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10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554480" y="899795"/>
            <a:ext cx="3719830" cy="3028950"/>
            <a:chOff x="0" y="1367"/>
            <a:chExt cx="5858" cy="477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rcRect b="70259"/>
            <a:stretch>
              <a:fillRect/>
            </a:stretch>
          </p:blipFill>
          <p:spPr>
            <a:xfrm>
              <a:off x="0" y="1367"/>
              <a:ext cx="5859" cy="26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t="29530" b="46673"/>
            <a:stretch>
              <a:fillRect/>
            </a:stretch>
          </p:blipFill>
          <p:spPr>
            <a:xfrm>
              <a:off x="0" y="4017"/>
              <a:ext cx="5859" cy="212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712585" y="899795"/>
            <a:ext cx="3759200" cy="3049270"/>
            <a:chOff x="5859" y="1367"/>
            <a:chExt cx="5920" cy="4802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rcRect t="52705" r="1330" b="23042"/>
            <a:stretch>
              <a:fillRect/>
            </a:stretch>
          </p:blipFill>
          <p:spPr>
            <a:xfrm>
              <a:off x="5859" y="1912"/>
              <a:ext cx="5859" cy="21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rcRect t="76080"/>
            <a:stretch>
              <a:fillRect/>
            </a:stretch>
          </p:blipFill>
          <p:spPr>
            <a:xfrm>
              <a:off x="5859" y="4017"/>
              <a:ext cx="5920" cy="215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 b="93322"/>
            <a:stretch>
              <a:fillRect/>
            </a:stretch>
          </p:blipFill>
          <p:spPr>
            <a:xfrm>
              <a:off x="5859" y="1367"/>
              <a:ext cx="5859" cy="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/>
        </p:nvSpPr>
        <p:spPr>
          <a:xfrm>
            <a:off x="0" y="160655"/>
            <a:ext cx="1327277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神经网络</a:t>
            </a:r>
            <a:r>
              <a:rPr lang="en-US" altLang="zh-CN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分析神经网络方法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728845"/>
            <a:ext cx="10320655" cy="1448435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SHapley Additive exPlanation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SHAP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值可以描述神经网络输入对输出的影响，正（负）值表示输入与输出正（负）相关，绝对值表示输入对输出的影响。</a:t>
            </a: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图(a)基于实验数据分析神经网络SHAP值分布，图(b)基于3000组蒙卡样本分析神经网络SHAP值分布，均证明峰附近的数据点具有较大影响。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940" y="1234440"/>
            <a:ext cx="4899660" cy="3131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64580" y="1108710"/>
            <a:ext cx="4564380" cy="330644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11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53430" y="956945"/>
            <a:ext cx="5228590" cy="3300095"/>
          </a:xfrm>
          <a:prstGeom prst="rect">
            <a:avLst/>
          </a:prstGeom>
        </p:spPr>
      </p:pic>
      <p:sp>
        <p:nvSpPr>
          <p:cNvPr id="13" name="文本占位符 2"/>
          <p:cNvSpPr>
            <a:spLocks noGrp="1"/>
          </p:cNvSpPr>
          <p:nvPr/>
        </p:nvSpPr>
        <p:spPr>
          <a:xfrm>
            <a:off x="0" y="160655"/>
            <a:ext cx="1327277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神经网络</a:t>
            </a:r>
            <a:r>
              <a:rPr lang="en-US" altLang="zh-CN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分析拟合方法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5105" y="898525"/>
            <a:ext cx="4804410" cy="3417570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12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7E92F-AA45-D245-11C1-2AB8D1C43FFA}"/>
              </a:ext>
            </a:extLst>
          </p:cNvPr>
          <p:cNvSpPr txBox="1"/>
          <p:nvPr/>
        </p:nvSpPr>
        <p:spPr>
          <a:xfrm>
            <a:off x="299301" y="4386580"/>
            <a:ext cx="47102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+mn-cs"/>
              </a:rPr>
              <a:t>分析数据点在拟合中对参数的重要性。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+mn-cs"/>
              </a:rPr>
              <a:t>发现数据点对不同参数具有不同的影响效应，峰附近的数据点对参数没有明显的较大影响。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+mn-cs"/>
              </a:rPr>
              <a:t>原因是参数之间具有关联性。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9BB56-571F-CD52-03F7-C4AE79C33353}"/>
                  </a:ext>
                </a:extLst>
              </p:cNvPr>
              <p:cNvSpPr txBox="1"/>
              <p:nvPr/>
            </p:nvSpPr>
            <p:spPr>
              <a:xfrm>
                <a:off x="5853430" y="4418965"/>
                <a:ext cx="522859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ea typeface="+mn-ea"/>
                    <a:cs typeface="+mn-cs"/>
                    <a:sym typeface="+mn-ea"/>
                  </a:rPr>
                  <a:t>分析数据点在拟合中对极点位置的重要性。</a:t>
                </a:r>
              </a:p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ea typeface="+mn-ea"/>
                    <a:cs typeface="+mn-cs"/>
                    <a:sym typeface="+mn-ea"/>
                  </a:rPr>
                  <a:t>发现除了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CN" sz="20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sz="20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ea typeface="+mn-ea"/>
                    <a:cs typeface="+mn-cs"/>
                    <a:sym typeface="+mn-ea"/>
                  </a:rPr>
                  <a:t>阈值外，峰附近数据点对极点实部具有较大的影响。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9BB56-571F-CD52-03F7-C4AE79C33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430" y="4418965"/>
                <a:ext cx="5228590" cy="1015663"/>
              </a:xfrm>
              <a:prstGeom prst="rect">
                <a:avLst/>
              </a:prstGeom>
              <a:blipFill>
                <a:blip r:embed="rId6"/>
                <a:stretch>
                  <a:fillRect l="-1049" t="-3593" r="-3613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/>
        </p:nvSpPr>
        <p:spPr>
          <a:xfrm>
            <a:off x="0" y="160655"/>
            <a:ext cx="1327277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总结与展望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13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F5BB26-4DE7-049F-B9C5-7B3C22F264F1}"/>
                  </a:ext>
                </a:extLst>
              </p:cNvPr>
              <p:cNvSpPr txBox="1"/>
              <p:nvPr/>
            </p:nvSpPr>
            <p:spPr>
              <a:xfrm>
                <a:off x="595914" y="1144539"/>
                <a:ext cx="11225297" cy="495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zh-CN" altLang="en-US" sz="2400" b="1" dirty="0"/>
                  <a:t>机器学习研究奇特强子态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重夸克对称性构造接触势的理论模型下，基于神经网络方法研究了隐粲五夸克态性质，发现预测结果支持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道粒子处于束缚态，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4440</m:t>
                    </m:r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altLang="zh-CN" sz="220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4457</m:t>
                    </m:r>
                    <m:r>
                      <a:rPr lang="en-US" altLang="zh-CN" sz="2200" i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altLang="zh-CN" sz="220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。</a:t>
                </a:r>
                <a:endParaRPr lang="zh-CN" altLang="en-US" sz="2200" dirty="0">
                  <a:solidFill>
                    <a:schemeClr val="bg1">
                      <a:lumMod val="10000"/>
                    </a:schemeClr>
                  </a:solidFill>
                  <a:latin typeface="+mn-ea"/>
                  <a:ea typeface="+mn-ea"/>
                  <a:cs typeface="+mn-cs"/>
                  <a:sym typeface="+mn-ea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对比神经网络方法和传统拟合分析中数据点对结论的重要性，发现神经网络方法中峰附近数据点明显更重要，拟合方法中峰附近数据点对极点的行为可以得到类似结论，而因为参数间关联性，对参数结果没有发现这种直接关系。</a:t>
                </a:r>
                <a:endParaRPr lang="zh-CN" altLang="en-US" sz="2200" dirty="0">
                  <a:solidFill>
                    <a:schemeClr val="bg1">
                      <a:lumMod val="10000"/>
                    </a:schemeClr>
                  </a:solidFill>
                  <a:latin typeface="+mn-ea"/>
                  <a:ea typeface="+mn-ea"/>
                  <a:cs typeface="+mn-cs"/>
                  <a:sym typeface="+mn-ea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sym typeface="+mn-ea"/>
                  </a:rPr>
                  <a:t>神经网络方法作为分析数据的新视角，可以为拟合分析数据提供重要补充和分辨拟合不确定的情况。</a:t>
                </a:r>
                <a:endParaRPr lang="zh-CN" altLang="en-US" sz="2200" dirty="0">
                  <a:solidFill>
                    <a:schemeClr val="bg1">
                      <a:lumMod val="10000"/>
                    </a:schemeClr>
                  </a:solidFill>
                  <a:latin typeface="+mn-ea"/>
                  <a:ea typeface="+mn-ea"/>
                  <a:cs typeface="+mn-cs"/>
                  <a:sym typeface="+mn-ea"/>
                </a:endParaRPr>
              </a:p>
              <a:p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sz="2400" b="1" dirty="0"/>
                  <a:t>下一步研究方向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   进一步发挥机器学习的优势，研究理论模型尚不完善的强子物理问题。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F5BB26-4DE7-049F-B9C5-7B3C22F26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14" y="1144539"/>
                <a:ext cx="11225297" cy="4955203"/>
              </a:xfrm>
              <a:prstGeom prst="rect">
                <a:avLst/>
              </a:prstGeom>
              <a:blipFill>
                <a:blip r:embed="rId3"/>
                <a:stretch>
                  <a:fillRect l="-869" t="-1476" b="-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占位符 1"/>
          <p:cNvSpPr>
            <a:spLocks noGrp="1"/>
          </p:cNvSpPr>
          <p:nvPr/>
        </p:nvSpPr>
        <p:spPr>
          <a:xfrm>
            <a:off x="720090" y="2911475"/>
            <a:ext cx="10537190" cy="14833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rgbClr val="20517C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</a:defRPr>
            </a:lvl9pPr>
          </a:lstStyle>
          <a:p>
            <a:pPr algn="ctr"/>
            <a:r>
              <a:rPr lang="zh-CN" altLang="en-US" dirty="0"/>
              <a:t>请各位老师批评指正</a:t>
            </a:r>
            <a:r>
              <a:rPr lang="en-US" altLang="zh-CN" dirty="0"/>
              <a:t>!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South China Normal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/>
          </a:p>
          <a:p>
            <a:pPr algn="l">
              <a:buClrTx/>
              <a:buSzTx/>
              <a:buFontTx/>
            </a:pPr>
            <a:fld id="{9A0DB2DC-4C9A-4742-B13C-FB6460FD3503}" type="slidenum">
              <a:rPr lang="en-US" altLang="zh-CN" sz="1600" b="1" dirty="0">
                <a:solidFill>
                  <a:schemeClr val="bg1"/>
                </a:solidFill>
              </a:rPr>
              <a:t>14</a:t>
            </a:fld>
            <a:r>
              <a:rPr lang="en-US" altLang="zh-CN" sz="1600" b="1" dirty="0">
                <a:solidFill>
                  <a:schemeClr val="bg1"/>
                </a:solidFill>
                <a:sym typeface="+mn-ea"/>
              </a:rPr>
              <a:t>/14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 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 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144" y="1822716"/>
            <a:ext cx="2232248" cy="503237"/>
          </a:xfrm>
        </p:spPr>
        <p:txBody>
          <a:bodyPr>
            <a:noAutofit/>
          </a:bodyPr>
          <a:lstStyle/>
          <a:p>
            <a:r>
              <a:rPr lang="zh-CN" altLang="en-US" sz="3000" b="0" dirty="0">
                <a:latin typeface="Arial Regular" panose="020B0604020202090204" charset="0"/>
              </a:rPr>
              <a:t>研究背景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7392144" y="2593804"/>
            <a:ext cx="3168352" cy="503237"/>
          </a:xfrm>
        </p:spPr>
        <p:txBody>
          <a:bodyPr>
            <a:normAutofit fontScale="95000"/>
          </a:bodyPr>
          <a:lstStyle/>
          <a:p>
            <a:r>
              <a:rPr lang="zh-CN" altLang="en-US" b="0" dirty="0">
                <a:latin typeface="Arial Regular" panose="020B0604020202090204" charset="0"/>
                <a:cs typeface="Arial Regular" panose="020B0604020202090204" charset="0"/>
              </a:rPr>
              <a:t>理论模型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7392034" y="3404566"/>
            <a:ext cx="3663950" cy="503555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000" b="0" dirty="0">
                <a:latin typeface="Arial Regular" panose="020B0604020202090204" charset="0"/>
              </a:rPr>
              <a:t>神经网络</a:t>
            </a:r>
            <a:endParaRPr lang="en-US" altLang="zh-CN" sz="3000" b="0" dirty="0">
              <a:latin typeface="Arial Regular" panose="020B060402020209020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7392034" y="4116817"/>
            <a:ext cx="2522929" cy="502920"/>
          </a:xfrm>
        </p:spPr>
        <p:txBody>
          <a:bodyPr>
            <a:noAutofit/>
          </a:bodyPr>
          <a:lstStyle/>
          <a:p>
            <a:r>
              <a:rPr lang="zh-CN" altLang="en-US" sz="2900" b="0" dirty="0">
                <a:latin typeface="Arial Regular" panose="020B0604020202090204" charset="0"/>
              </a:rPr>
              <a:t>总结与展望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2128" y="5852310"/>
            <a:ext cx="75139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 dirty="0">
                <a:solidFill>
                  <a:srgbClr val="20517C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Zhang Z, Liu J, Hu J, et al. Revealing the nature of hidden charm pentaquarks with machine learning[J]. Science Bulletin, 2023, 68(10): 981–989.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180" y="3928110"/>
            <a:ext cx="1249045" cy="345440"/>
          </a:xfrm>
        </p:spPr>
        <p:txBody>
          <a:bodyPr>
            <a:normAutofit fontScale="25000" lnSpcReduction="10000"/>
          </a:bodyPr>
          <a:lstStyle/>
          <a:p>
            <a:pPr marL="0" indent="0">
              <a:buNone/>
            </a:pPr>
            <a:r>
              <a:rPr lang="zh-CN" altLang="en-US" sz="8000" b="1" dirty="0"/>
              <a:t>四夸克态</a:t>
            </a:r>
            <a:r>
              <a:rPr lang="en-US" altLang="zh-CN" dirty="0"/>
              <a:t> </a:t>
            </a:r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63830" y="156210"/>
            <a:ext cx="349504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latin typeface="Arial Regular" panose="020B0604020202090204" charset="0"/>
                <a:cs typeface="Arial Regular" panose="020B0604020202090204" charset="0"/>
              </a:rPr>
              <a:t>研究背景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South China Normal University</a:t>
            </a:r>
            <a:endParaRPr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3772889" y="4243768"/>
            <a:ext cx="2142565" cy="20977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/>
          <p:cNvSpPr/>
          <p:nvPr/>
        </p:nvSpPr>
        <p:spPr>
          <a:xfrm>
            <a:off x="1106928" y="4666390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1487929" y="4452560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/>
          <p:cNvSpPr/>
          <p:nvPr/>
        </p:nvSpPr>
        <p:spPr>
          <a:xfrm>
            <a:off x="1487928" y="5307879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1864444" y="5094049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/>
          <p:cNvSpPr/>
          <p:nvPr/>
        </p:nvSpPr>
        <p:spPr>
          <a:xfrm>
            <a:off x="838088" y="4305357"/>
            <a:ext cx="2142565" cy="20977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259328" y="4818790"/>
                <a:ext cx="439271" cy="4276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28" y="4818790"/>
                <a:ext cx="439271" cy="427659"/>
              </a:xfrm>
              <a:prstGeom prst="ellipse">
                <a:avLst/>
              </a:prstGeom>
              <a:blipFill rotWithShape="1">
                <a:blip r:embed="rId16"/>
                <a:stretch>
                  <a:fillRect l="-1474" t="-1581" r="-1307" b="-146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1611827" y="4606715"/>
                <a:ext cx="439271" cy="4276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827" y="4606715"/>
                <a:ext cx="439271" cy="427659"/>
              </a:xfrm>
              <a:prstGeom prst="ellipse">
                <a:avLst/>
              </a:prstGeom>
              <a:blipFill rotWithShape="1">
                <a:blip r:embed="rId17"/>
                <a:stretch>
                  <a:fillRect l="-1490" t="-1584" r="-1435" b="-14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1640328" y="5460279"/>
                <a:ext cx="439271" cy="42765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328" y="5460279"/>
                <a:ext cx="439271" cy="427659"/>
              </a:xfrm>
              <a:prstGeom prst="ellipse">
                <a:avLst/>
              </a:prstGeom>
              <a:blipFill rotWithShape="1">
                <a:blip r:embed="rId18"/>
                <a:stretch>
                  <a:fillRect l="-1474" t="-1613" r="-1307" b="-143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2013705" y="5246449"/>
                <a:ext cx="439271" cy="42765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05" y="5246449"/>
                <a:ext cx="439271" cy="427659"/>
              </a:xfrm>
              <a:prstGeom prst="ellipse">
                <a:avLst/>
              </a:prstGeom>
              <a:blipFill rotWithShape="1">
                <a:blip r:embed="rId19"/>
                <a:stretch>
                  <a:fillRect l="-1473" t="-1503" r="-1308" b="-139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 rot="19497680" flipV="1">
            <a:off x="3913639" y="4472244"/>
            <a:ext cx="1167469" cy="8445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/>
          <p:cNvSpPr/>
          <p:nvPr/>
        </p:nvSpPr>
        <p:spPr>
          <a:xfrm rot="19497680" flipV="1">
            <a:off x="4575626" y="5162030"/>
            <a:ext cx="1167469" cy="8445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4073909" y="4732968"/>
                <a:ext cx="439271" cy="42765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909" y="4732968"/>
                <a:ext cx="439271" cy="427659"/>
              </a:xfrm>
              <a:prstGeom prst="ellipse">
                <a:avLst/>
              </a:prstGeom>
              <a:blipFill rotWithShape="1">
                <a:blip r:embed="rId18"/>
                <a:stretch>
                  <a:fillRect l="-1533" t="-1558" r="-1392" b="-1341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4404901" y="4490543"/>
                <a:ext cx="439271" cy="4276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01" y="4490543"/>
                <a:ext cx="439271" cy="427659"/>
              </a:xfrm>
              <a:prstGeom prst="ellipse">
                <a:avLst/>
              </a:prstGeom>
              <a:blipFill rotWithShape="1">
                <a:blip r:embed="rId17"/>
                <a:stretch>
                  <a:fillRect l="-1569" t="-1592" r="-1356" b="-145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4752919" y="5482773"/>
                <a:ext cx="439271" cy="4276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919" y="5482773"/>
                <a:ext cx="439271" cy="427659"/>
              </a:xfrm>
              <a:prstGeom prst="ellipse">
                <a:avLst/>
              </a:prstGeom>
              <a:blipFill rotWithShape="1">
                <a:blip r:embed="rId16"/>
                <a:stretch>
                  <a:fillRect l="-1577" t="-1528" r="-1348" b="-1371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5109473" y="5249253"/>
                <a:ext cx="439271" cy="42765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73" y="5249253"/>
                <a:ext cx="439271" cy="427659"/>
              </a:xfrm>
              <a:prstGeom prst="ellipse">
                <a:avLst/>
              </a:prstGeom>
              <a:blipFill rotWithShape="1">
                <a:blip r:embed="rId19"/>
                <a:stretch>
                  <a:fillRect l="-1505" t="-1565" r="-1420" b="-1482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内容占位符 2"/>
          <p:cNvSpPr txBox="1"/>
          <p:nvPr/>
        </p:nvSpPr>
        <p:spPr>
          <a:xfrm>
            <a:off x="4442460" y="1541780"/>
            <a:ext cx="7012305" cy="202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fontAlgn="auto">
              <a:lnSpc>
                <a:spcPct val="150000"/>
              </a:lnSpc>
              <a:buNone/>
            </a:pPr>
            <a:r>
              <a:rPr lang="zh-CN" altLang="en-US" dirty="0"/>
              <a:t>量子色动力学允许存在任何色单态组合。实验上陆续发现超出传统夸克模型的奇特强子态候选者（</a:t>
            </a:r>
            <a:r>
              <a:rPr lang="zh-CN" altLang="en-US" dirty="0">
                <a:sym typeface="+mn-ea"/>
              </a:rPr>
              <a:t>四夸克态、五夸克态等</a:t>
            </a:r>
            <a:r>
              <a:rPr lang="zh-CN" altLang="en-US" dirty="0"/>
              <a:t>）。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    </a:t>
            </a:r>
            <a:endParaRPr lang="en-US" altLang="zh-CN" dirty="0"/>
          </a:p>
        </p:txBody>
      </p:sp>
      <p:sp>
        <p:nvSpPr>
          <p:cNvPr id="30" name="Oval 29"/>
          <p:cNvSpPr/>
          <p:nvPr/>
        </p:nvSpPr>
        <p:spPr>
          <a:xfrm>
            <a:off x="470360" y="1681183"/>
            <a:ext cx="1478232" cy="14462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568730" y="2247331"/>
                <a:ext cx="597227" cy="59494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zh-CN" alt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30" y="2247331"/>
                <a:ext cx="597227" cy="594946"/>
              </a:xfrm>
              <a:prstGeom prst="ellipse">
                <a:avLst/>
              </a:prstGeom>
              <a:blipFill rotWithShape="1">
                <a:blip r:embed="rId20"/>
                <a:stretch>
                  <a:fillRect l="-1131" t="-1078" r="-1047" b="-106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1236276" y="1847039"/>
                <a:ext cx="563439" cy="59494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76" y="1847039"/>
                <a:ext cx="563439" cy="594946"/>
              </a:xfrm>
              <a:prstGeom prst="ellipse">
                <a:avLst/>
              </a:prstGeom>
              <a:blipFill rotWithShape="1">
                <a:blip r:embed="rId21"/>
                <a:stretch>
                  <a:fillRect l="-1227" t="-1144" r="-1105" b="-998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189712" y="1621860"/>
            <a:ext cx="1520568" cy="14917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2969427" y="1822190"/>
                <a:ext cx="563439" cy="59494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27" y="1822190"/>
                <a:ext cx="563439" cy="594946"/>
              </a:xfrm>
              <a:prstGeom prst="ellipse">
                <a:avLst/>
              </a:prstGeom>
              <a:blipFill rotWithShape="1">
                <a:blip r:embed="rId21"/>
                <a:stretch>
                  <a:fillRect l="-1157" t="-1130" r="-1063" b="-101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2720522" y="2441985"/>
                <a:ext cx="563439" cy="59494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22" y="2441985"/>
                <a:ext cx="563439" cy="594946"/>
              </a:xfrm>
              <a:prstGeom prst="ellipse">
                <a:avLst/>
              </a:prstGeom>
              <a:blipFill rotWithShape="1">
                <a:blip r:embed="rId21"/>
                <a:stretch>
                  <a:fillRect l="-1159" t="-1136" r="-1060" b="-100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2340360" y="1862615"/>
                <a:ext cx="563439" cy="59494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60" y="1862615"/>
                <a:ext cx="563439" cy="594946"/>
              </a:xfrm>
              <a:prstGeom prst="ellipse">
                <a:avLst/>
              </a:prstGeom>
              <a:blipFill rotWithShape="1">
                <a:blip r:embed="rId21"/>
                <a:stretch>
                  <a:fillRect l="-1195" t="-1094" r="-1024" b="-1049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71525" y="3213735"/>
            <a:ext cx="29381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ym typeface="+mn-ea"/>
              </a:rPr>
              <a:t>介子             </a:t>
            </a:r>
            <a:r>
              <a:rPr lang="en-US" altLang="zh-CN" sz="2000" b="1" dirty="0">
                <a:sym typeface="+mn-ea"/>
              </a:rPr>
              <a:t>        </a:t>
            </a:r>
            <a:r>
              <a:rPr lang="zh-CN" altLang="en-US" sz="2000" b="1" dirty="0">
                <a:sym typeface="+mn-ea"/>
              </a:rPr>
              <a:t> 重子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4940" y="1054100"/>
            <a:ext cx="209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ym typeface="+mn-ea"/>
              </a:rPr>
              <a:t>传统夸克模型 </a:t>
            </a:r>
            <a:r>
              <a:rPr lang="zh-CN" altLang="en-US" b="1" dirty="0">
                <a:sym typeface="+mn-ea"/>
              </a:rPr>
              <a:t>           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01290" y="3906520"/>
            <a:ext cx="24079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ym typeface="+mn-ea"/>
              </a:rPr>
              <a:t>           </a:t>
            </a:r>
            <a:r>
              <a:rPr lang="zh-CN" altLang="en-US" sz="2000" b="1" dirty="0">
                <a:sym typeface="+mn-ea"/>
              </a:rPr>
              <a:t>强子分子态</a:t>
            </a:r>
          </a:p>
        </p:txBody>
      </p:sp>
      <p:sp>
        <p:nvSpPr>
          <p:cNvPr id="49" name="Oval 18"/>
          <p:cNvSpPr/>
          <p:nvPr>
            <p:custDataLst>
              <p:tags r:id="rId1"/>
            </p:custDataLst>
          </p:nvPr>
        </p:nvSpPr>
        <p:spPr>
          <a:xfrm>
            <a:off x="7084818" y="4786405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0" name="Oval 19"/>
          <p:cNvSpPr/>
          <p:nvPr>
            <p:custDataLst>
              <p:tags r:id="rId2"/>
            </p:custDataLst>
          </p:nvPr>
        </p:nvSpPr>
        <p:spPr>
          <a:xfrm>
            <a:off x="7465819" y="4572575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1" name="Oval 20"/>
          <p:cNvSpPr/>
          <p:nvPr>
            <p:custDataLst>
              <p:tags r:id="rId3"/>
            </p:custDataLst>
          </p:nvPr>
        </p:nvSpPr>
        <p:spPr>
          <a:xfrm>
            <a:off x="7465818" y="5427894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2" name="Oval 21"/>
          <p:cNvSpPr/>
          <p:nvPr>
            <p:custDataLst>
              <p:tags r:id="rId4"/>
            </p:custDataLst>
          </p:nvPr>
        </p:nvSpPr>
        <p:spPr>
          <a:xfrm>
            <a:off x="7842334" y="5214064"/>
            <a:ext cx="439271" cy="4276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3" name="Oval 22"/>
          <p:cNvSpPr/>
          <p:nvPr>
            <p:custDataLst>
              <p:tags r:id="rId5"/>
            </p:custDataLst>
          </p:nvPr>
        </p:nvSpPr>
        <p:spPr>
          <a:xfrm>
            <a:off x="6702313" y="4303452"/>
            <a:ext cx="2142565" cy="20977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23"/>
              <p:cNvSpPr/>
              <p:nvPr>
                <p:custDataLst>
                  <p:tags r:id="rId6"/>
                </p:custDataLst>
              </p:nvPr>
            </p:nvSpPr>
            <p:spPr>
              <a:xfrm>
                <a:off x="7055608" y="4863240"/>
                <a:ext cx="439271" cy="4276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b="1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Oval 2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7055608" y="4863240"/>
                <a:ext cx="439271" cy="427659"/>
              </a:xfrm>
              <a:prstGeom prst="ellipse">
                <a:avLst/>
              </a:prstGeom>
              <a:blipFill rotWithShape="1">
                <a:blip r:embed="rId23"/>
                <a:stretch>
                  <a:fillRect l="-1474" t="-1581" r="-1307" b="-146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8182098" y="5290734"/>
                <a:ext cx="439271" cy="42765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b="1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b="1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Oval 2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8182098" y="5290734"/>
                <a:ext cx="439271" cy="427659"/>
              </a:xfrm>
              <a:prstGeom prst="ellipse">
                <a:avLst/>
              </a:prstGeom>
              <a:blipFill rotWithShape="1">
                <a:blip r:embed="rId25"/>
                <a:stretch>
                  <a:fillRect l="-1474" t="-1613" r="-1307" b="-143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>
            <p:custDataLst>
              <p:tags r:id="rId8"/>
            </p:custDataLst>
          </p:nvPr>
        </p:nvSpPr>
        <p:spPr>
          <a:xfrm>
            <a:off x="6195060" y="3928110"/>
            <a:ext cx="1835150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>
              <a:buClrTx/>
              <a:buSzTx/>
              <a:buFontTx/>
            </a:pPr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</a:rPr>
              <a:t>混杂态</a:t>
            </a:r>
          </a:p>
        </p:txBody>
      </p:sp>
      <p:sp>
        <p:nvSpPr>
          <p:cNvPr id="84" name="Oval 22"/>
          <p:cNvSpPr/>
          <p:nvPr>
            <p:custDataLst>
              <p:tags r:id="rId9"/>
            </p:custDataLst>
          </p:nvPr>
        </p:nvSpPr>
        <p:spPr>
          <a:xfrm>
            <a:off x="9473453" y="4303452"/>
            <a:ext cx="2142565" cy="20977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7" name="文本框 86"/>
          <p:cNvSpPr txBox="1"/>
          <p:nvPr>
            <p:custDataLst>
              <p:tags r:id="rId10"/>
            </p:custDataLst>
          </p:nvPr>
        </p:nvSpPr>
        <p:spPr>
          <a:xfrm>
            <a:off x="8951595" y="3928110"/>
            <a:ext cx="1835150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>
              <a:buClrTx/>
              <a:buSzTx/>
              <a:buFontTx/>
            </a:pPr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</a:rPr>
              <a:t>胶球</a:t>
            </a:r>
          </a:p>
        </p:txBody>
      </p:sp>
      <p:pic>
        <p:nvPicPr>
          <p:cNvPr id="112" name="图片 111" descr="diagram-20230610 (2)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 rot="1440000">
            <a:off x="7395845" y="5166995"/>
            <a:ext cx="916305" cy="198120"/>
          </a:xfrm>
          <a:prstGeom prst="rect">
            <a:avLst/>
          </a:prstGeom>
        </p:spPr>
      </p:pic>
      <p:pic>
        <p:nvPicPr>
          <p:cNvPr id="113" name="图片 112" descr="diagram-20230610 (2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/>
          <a:stretch>
            <a:fillRect/>
          </a:stretch>
        </p:blipFill>
        <p:spPr>
          <a:xfrm rot="16200000">
            <a:off x="9738360" y="5132070"/>
            <a:ext cx="1312545" cy="30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图片 114" descr="diagram-20230610 (3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/>
          <a:stretch>
            <a:fillRect/>
          </a:stretch>
        </p:blipFill>
        <p:spPr>
          <a:xfrm rot="5400000">
            <a:off x="10033635" y="5165090"/>
            <a:ext cx="1311910" cy="28384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3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/>
        </p:nvSpPr>
        <p:spPr>
          <a:xfrm>
            <a:off x="163830" y="156210"/>
            <a:ext cx="349504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latin typeface="Arial Regular" panose="020B0604020202090204" charset="0"/>
                <a:cs typeface="Arial Regular" panose="020B0604020202090204" charset="0"/>
              </a:rPr>
              <a:t>研究背景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South China Normal University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0960" y="1300480"/>
            <a:ext cx="3625215" cy="3526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99794" y="4888693"/>
                <a:ext cx="561412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algn="l" fontAlgn="auto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</a:pPr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2019年，LHCb合作组在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𝛬</m:t>
                        </m:r>
                      </m:e>
                      <m:sub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𝛹</m:t>
                    </m:r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过程中的发现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(4312)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(4440)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(4457)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隐粲五夸克态。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[Phys. Rev. L. 122, 222001 (2019)]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899794" y="4888693"/>
                <a:ext cx="5614127" cy="1107996"/>
              </a:xfrm>
              <a:prstGeom prst="rect">
                <a:avLst/>
              </a:prstGeom>
              <a:blipFill>
                <a:blip r:embed="rId8"/>
                <a:stretch>
                  <a:fillRect l="-1412" t="-5495" b="-9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05195" y="1675765"/>
                <a:ext cx="2479675" cy="35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180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sz="18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)=(1/2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,3/2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005195" y="1675765"/>
                <a:ext cx="2479675" cy="3517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692515" y="1675765"/>
                <a:ext cx="1854835" cy="353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zh-CN" sz="180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)=(0,1)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692515" y="1675765"/>
                <a:ext cx="1854835" cy="35369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表格 24"/>
              <p:cNvGraphicFramePr/>
              <p:nvPr>
                <p:custDataLst>
                  <p:tags r:id="rId5"/>
                </p:custDataLst>
              </p:nvPr>
            </p:nvGraphicFramePr>
            <p:xfrm>
              <a:off x="6357240" y="2083263"/>
              <a:ext cx="4104642" cy="2805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23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23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</a:rPr>
                            <a:t>强子分子态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769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acc>
                                  <m:accPr>
                                    <m:chr m:val="̅"/>
                                    <m:ctrlPr>
                                      <a:rPr lang="en-US" altLang="zh-CN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89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CN" sz="1800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833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+∗</m:t>
                                    </m:r>
                                  </m:sup>
                                </m:sSubSup>
                                <m:acc>
                                  <m:accPr>
                                    <m:chr m:val="̅"/>
                                    <m:ctrlPr>
                                      <a:rPr lang="en-US" altLang="zh-CN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4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+∗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CN" sz="1800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CN" sz="1800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zh-CN" sz="1800" i="1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altLang="zh-CN" sz="180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altLang="zh-CN" sz="180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表格 24"/>
              <p:cNvGraphicFramePr/>
              <p:nvPr>
                <p:custDataLst>
                  <p:tags r:id="rId13"/>
                </p:custDataLst>
              </p:nvPr>
            </p:nvGraphicFramePr>
            <p:xfrm>
              <a:off x="6357240" y="2083263"/>
              <a:ext cx="4104642" cy="2805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2321"/>
                    <a:gridCol w="2052321"/>
                  </a:tblGrid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</a:rPr>
                            <a:t>强子分子态</a:t>
                          </a:r>
                          <a:endPara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  <a:tr h="6076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  <a:tr h="6089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  <a:tr h="6083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  <a:tr h="6146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4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/>
        </p:nvSpPr>
        <p:spPr>
          <a:xfrm>
            <a:off x="163830" y="156210"/>
            <a:ext cx="648462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理论模型</a:t>
            </a:r>
            <a:endParaRPr lang="en-US" altLang="zh-CN" sz="3600" b="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South China Normal University</a:t>
            </a:r>
            <a:endParaRPr lang="zh-CN" altLang="en-US" dirty="0"/>
          </a:p>
        </p:txBody>
      </p:sp>
      <p:pic>
        <p:nvPicPr>
          <p:cNvPr id="8" name="图片 7" descr="state_page-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91655" y="865505"/>
            <a:ext cx="3970020" cy="3533775"/>
          </a:xfrm>
          <a:prstGeom prst="rect">
            <a:avLst/>
          </a:prstGeom>
        </p:spPr>
      </p:pic>
      <p:pic>
        <p:nvPicPr>
          <p:cNvPr id="9" name="图片 8" descr="Du_fi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738" y="983098"/>
            <a:ext cx="5071110" cy="3566795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5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98C4C-88AE-4A7E-23C0-4359D07A7BD1}"/>
                  </a:ext>
                </a:extLst>
              </p:cNvPr>
              <p:cNvSpPr txBox="1"/>
              <p:nvPr/>
            </p:nvSpPr>
            <p:spPr>
              <a:xfrm>
                <a:off x="461835" y="4624955"/>
                <a:ext cx="563416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+mn-ea"/>
                    <a:cs typeface="+mn-ea"/>
                  </a:rPr>
                  <a:t>基于重夸克对称性构造接触势相互作用理论模型的拟合结果。</a:t>
                </a:r>
                <a:r>
                  <a:rPr lang="en-US" altLang="zh-CN" sz="14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4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Phys. Rev. L. </a:t>
                </a:r>
                <a:r>
                  <a:rPr lang="en-US" altLang="zh-CN" sz="14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124, 072001 (2020)</a:t>
                </a:r>
                <a:r>
                  <a:rPr lang="en-US" altLang="zh-CN" sz="1400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altLang="zh-CN" dirty="0">
                  <a:solidFill>
                    <a:schemeClr val="bg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图中蓝（红）线表示拟合得到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d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o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f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.</m:t>
                    </m:r>
                  </m:oMath>
                </a14:m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=1.01(1.03)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</a:t>
                </a:r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A(B)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解。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A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解对应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ar-AE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4440</m:t>
                    </m:r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zh-CN" altLang="ar-AE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ar-AE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ar-AE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ar-AE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4457</m:t>
                    </m:r>
                    <m:r>
                      <a:rPr lang="ar-AE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zh-CN" altLang="ar-AE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ar-AE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ar-AE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ar-AE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</a:t>
                </a:r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B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解恰好与之相反。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98C4C-88AE-4A7E-23C0-4359D07A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5" y="4624955"/>
                <a:ext cx="5634165" cy="1754326"/>
              </a:xfrm>
              <a:prstGeom prst="rect">
                <a:avLst/>
              </a:prstGeom>
              <a:blipFill>
                <a:blip r:embed="rId7"/>
                <a:stretch>
                  <a:fillRect l="-758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150E7-1CB5-7B14-8683-B08D35F1CBAF}"/>
                  </a:ext>
                </a:extLst>
              </p:cNvPr>
              <p:cNvSpPr txBox="1"/>
              <p:nvPr/>
            </p:nvSpPr>
            <p:spPr>
              <a:xfrm>
                <a:off x="6391375" y="4503835"/>
                <a:ext cx="5634165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对应的一个态，如图</a:t>
                </a:r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(a)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所示，若其极点在物理黎曼面的阈下为束缚态，在非物理黎曼面阈上为共振态，在非物理黎曼面阈下为虚态。</a:t>
                </a:r>
                <a:endParaRPr lang="zh-CN" altLang="en-US" dirty="0">
                  <a:solidFill>
                    <a:schemeClr val="bg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两个量子数分别对应三个态的阈值，按在不同（物理、非物理）黎曼面上三个极点出现的位置，如图</a:t>
                </a:r>
                <a:r>
                  <a:rPr lang="en-US" altLang="zh-CN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(b)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所示，定义该粒子为束缚态、共振态或虚态。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150E7-1CB5-7B14-8683-B08D35F1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75" y="4503835"/>
                <a:ext cx="5634165" cy="2031325"/>
              </a:xfrm>
              <a:prstGeom prst="rect">
                <a:avLst/>
              </a:prstGeom>
              <a:blipFill>
                <a:blip r:embed="rId8"/>
                <a:stretch>
                  <a:fillRect l="-649" t="-2402" b="-3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/>
        </p:nvSpPr>
        <p:spPr>
          <a:xfrm>
            <a:off x="163830" y="156210"/>
            <a:ext cx="648462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理论模型</a:t>
            </a:r>
            <a:endParaRPr lang="en-US" altLang="zh-CN" sz="3600" b="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South China Normal University</a:t>
            </a:r>
            <a:endParaRPr lang="zh-CN" alt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49849" y="861663"/>
            <a:ext cx="353139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L. 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124, 072001 (2020)</a:t>
            </a:r>
            <a:endParaRPr lang="zh-CN" alt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2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41045" y="4803775"/>
                <a:ext cx="10714990" cy="13887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最终构造概率分布函数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𝑃𝐷𝐹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𝐽</m:t>
                                </m:r>
                              </m:sup>
                            </m:sSup>
                            <m:r>
                              <a:rPr lang="en-US" altLang="zh-CN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p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s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G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+(1−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Chebyshev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表示整个过程振幅，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p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s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表示相空间因子，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表示高斯函数对应实验分辨率，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Chebyshev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表示六阶切比雪夫多项式描述数据背景大小，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1−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</a:rPr>
                  <a:t>表示背景占比。</a:t>
                </a:r>
              </a:p>
            </p:txBody>
          </p:sp>
        </mc:Choice>
        <mc:Fallback xmlns="">
          <p:sp>
            <p:nvSpPr>
              <p:cNvPr id="48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741045" y="4803775"/>
                <a:ext cx="10714990" cy="138874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Feymann_page-0001 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0040" y="1513205"/>
            <a:ext cx="5589826" cy="28511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968365" y="1840230"/>
                <a:ext cx="4824730" cy="73660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图(a)表示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𝛬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  <m:sup/>
                    </m:sSubSup>
                    <m:r>
                      <a:rPr lang="en-US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altLang="zh-CN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过程，对应振幅为</a:t>
                </a:r>
              </a:p>
              <a:p>
                <a:pPr indent="0" algn="l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)=−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altLang="zh-CN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(2</m:t>
                                    </m:r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nary>
                    <m:sSubSup>
                      <m:sSubSupPr>
                        <m:ctrl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𝒱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altLang="zh-CN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dirty="0">
                        <a:solidFill>
                          <a:schemeClr val="bg1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。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968365" y="1840230"/>
                <a:ext cx="4824730" cy="736600"/>
              </a:xfrm>
              <a:prstGeom prst="rect">
                <a:avLst/>
              </a:prstGeom>
              <a:blipFill>
                <a:blip r:embed="rId11"/>
                <a:stretch>
                  <a:fillRect l="-758" r="-5682" b="-43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68365" y="3143250"/>
                <a:ext cx="5703570" cy="11563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sym typeface="+mn-ea"/>
                  </a:rPr>
                  <a:t>图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(b)</a:t>
                </a:r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sym typeface="+mn-ea"/>
                  </a:rPr>
                  <a:t>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𝑏</m:t>
                        </m:r>
                      </m:sub>
                      <m:sup/>
                    </m:sSubSup>
                    <m:r>
                      <a:rPr lang="en-US" altLang="zh-CN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Sup>
                      <m:sSubSupPr>
                        <m:ctrlPr>
                          <a:rPr lang="en-US" altLang="zh-CN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(∗)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(∗)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sym typeface="+mn-ea"/>
                  </a:rPr>
                  <a:t>过程，对应振幅为</a:t>
                </a:r>
              </a:p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altLang="zh-CN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nary>
                    <m:sSubSup>
                      <m:sSub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𝐽</m:t>
                        </m:r>
                      </m:sup>
                    </m:sSubSup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10000"/>
                      </a:schemeClr>
                    </a:solidFill>
                    <a:sym typeface="+mn-ea"/>
                  </a:rPr>
                  <a:t>。</a:t>
                </a:r>
                <a:endParaRPr lang="zh-CN" altLang="en-US" dirty="0">
                  <a:solidFill>
                    <a:schemeClr val="bg1">
                      <a:lumMod val="10000"/>
                    </a:schemeClr>
                  </a:solidFill>
                  <a:latin typeface="+mn-ea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968365" y="3143250"/>
                <a:ext cx="5703570" cy="1156335"/>
              </a:xfrm>
              <a:prstGeom prst="rect">
                <a:avLst/>
              </a:prstGeom>
              <a:blipFill>
                <a:blip r:embed="rId12"/>
                <a:stretch>
                  <a:fillRect l="-641" r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6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/>
        </p:nvSpPr>
        <p:spPr>
          <a:xfrm>
            <a:off x="163830" y="156210"/>
            <a:ext cx="6484620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理论模型</a:t>
            </a:r>
            <a:r>
              <a:rPr lang="en-US" altLang="zh-CN" sz="3600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产生数据</a:t>
            </a:r>
            <a:endParaRPr lang="en-US" altLang="zh-CN" sz="3600" b="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pic>
        <p:nvPicPr>
          <p:cNvPr id="2" name="图片 1" descr="mc_data_page-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4200" y="1742440"/>
            <a:ext cx="3988435" cy="28492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3282" r="3804"/>
          <a:stretch>
            <a:fillRect/>
          </a:stretch>
        </p:blipFill>
        <p:spPr>
          <a:xfrm>
            <a:off x="5674360" y="1095375"/>
            <a:ext cx="4638040" cy="29667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7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9883-8CD0-E15C-AB49-A9BA0BFE7BED}"/>
              </a:ext>
            </a:extLst>
          </p:cNvPr>
          <p:cNvSpPr txBox="1"/>
          <p:nvPr/>
        </p:nvSpPr>
        <p:spPr>
          <a:xfrm>
            <a:off x="1395168" y="475075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模型产生蒙卡数据样本。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6493-9371-87C7-5514-77B096B3762E}"/>
              </a:ext>
            </a:extLst>
          </p:cNvPr>
          <p:cNvSpPr txBox="1"/>
          <p:nvPr/>
        </p:nvSpPr>
        <p:spPr>
          <a:xfrm>
            <a:off x="5674360" y="4366895"/>
            <a:ext cx="5784653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在实验数据拟合参数范围附近随机生成参数及标签；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筛选得到对应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个不同标签的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万组参数；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ROOT, GSL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开源库产生蒙卡数据集；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基于理论模型在能量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[4.25,4.55]GeV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范围产生每组参数对应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个数据点及误差。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/>
        </p:nvSpPr>
        <p:spPr>
          <a:xfrm>
            <a:off x="163829" y="156210"/>
            <a:ext cx="12906711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神经网络</a:t>
            </a:r>
            <a:r>
              <a:rPr lang="en-US" altLang="zh-CN" sz="3600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结构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South China Normal University</a:t>
            </a:r>
            <a:endParaRPr lang="zh-CN" altLang="en-US"/>
          </a:p>
        </p:txBody>
      </p:sp>
      <p:pic>
        <p:nvPicPr>
          <p:cNvPr id="3" name="图片 2" descr="Network1_page-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7705" y="974090"/>
            <a:ext cx="5346065" cy="52419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8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798F2-A2BF-4B6C-C1F5-307E2674E6D8}"/>
              </a:ext>
            </a:extLst>
          </p:cNvPr>
          <p:cNvSpPr txBox="1"/>
          <p:nvPr/>
        </p:nvSpPr>
        <p:spPr>
          <a:xfrm>
            <a:off x="838200" y="1561475"/>
            <a:ext cx="37160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神经网络的搭建。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其中Relu函数用于非线性激活函数，Dropout函数防止过拟合问题。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输入的300个神经元包括150个数据点及误差，输出的15个神经元对应15个标签类别。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/>
        </p:nvSpPr>
        <p:spPr>
          <a:xfrm>
            <a:off x="-1" y="180975"/>
            <a:ext cx="9941859" cy="634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神经网络</a:t>
            </a:r>
            <a:r>
              <a:rPr lang="en-US" altLang="zh-CN" sz="3600" b="0" dirty="0">
                <a:latin typeface="Arial Regular" panose="020B0604020202090204" charset="0"/>
                <a:cs typeface="Arial Regular" panose="020B0604020202090204" charset="0"/>
              </a:rPr>
              <a:t>——</a:t>
            </a:r>
            <a:r>
              <a:rPr lang="zh-CN" altLang="en-US" sz="3600" b="0" dirty="0">
                <a:latin typeface="Arial Regular" panose="020B0604020202090204" charset="0"/>
                <a:cs typeface="Arial Regular" panose="020B0604020202090204" charset="0"/>
              </a:rPr>
              <a:t>训练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South China Normal University</a:t>
            </a:r>
            <a:endParaRPr lang="zh-CN" altLang="en-US" dirty="0"/>
          </a:p>
        </p:txBody>
      </p:sp>
      <p:pic>
        <p:nvPicPr>
          <p:cNvPr id="7" name="图片 6" descr="Accuracy_page-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9095" y="1550670"/>
            <a:ext cx="4145280" cy="2964180"/>
          </a:xfrm>
          <a:prstGeom prst="rect">
            <a:avLst/>
          </a:prstGeom>
        </p:spPr>
      </p:pic>
      <p:pic>
        <p:nvPicPr>
          <p:cNvPr id="4" name="图片 3" descr="Background_acu_page-0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9809" r="8174"/>
          <a:stretch>
            <a:fillRect/>
          </a:stretch>
        </p:blipFill>
        <p:spPr>
          <a:xfrm>
            <a:off x="6257290" y="1404620"/>
            <a:ext cx="4173220" cy="2928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9915" y="4771390"/>
            <a:ext cx="4218305" cy="1344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左图表示神经网络准确率随训练收敛过程。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训练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500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次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1000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次得到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收敛的结果对比。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71515" y="4543425"/>
            <a:ext cx="6167120" cy="1800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右图表示不同背景占比对神经网络准确率的影响。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随背景占比增大，预测准确率会非线性下降。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cs typeface="+mn-lt"/>
                <a:sym typeface="+mn-ea"/>
              </a:rPr>
              <a:t>且第四个标签是影响准确率的主要因素，背景占比较大时，网络无法准确预测第四个标签。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  <a:p>
            <a:fld id="{7D9BB5D0-35E4-459D-AEF3-FE4D7C45CC19}" type="slidenum">
              <a:rPr lang="zh-CN" altLang="en-US" smtClean="0"/>
              <a:t>9</a:t>
            </a:fld>
            <a:r>
              <a:rPr lang="zh-CN" altLang="en-US" dirty="0">
                <a:sym typeface="+mn-ea"/>
              </a:rPr>
              <a:t>/</a:t>
            </a:r>
            <a:r>
              <a:rPr lang="en-US" altLang="zh-CN" dirty="0">
                <a:sym typeface="+mn-ea"/>
              </a:rPr>
              <a:t>14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47163ee-5183-43f1-90e3-744a0c11bc1e"/>
  <p:tag name="COMMONDATA" val="eyJoZGlkIjoiODc5ZDYxZDliZDdhZDMzZGNjYjVjZWIwZWJkOTM5M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3e344f8-bfb8-4451-b3bd-5ab683ac7966}"/>
  <p:tag name="TABLE_ENDDRAG_ORIGIN_RECT" val="315*221"/>
  <p:tag name="TABLE_ENDDRAG_RECT" val="485*260*315*221"/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ABLE_BEAUTIFY" val="smartTable{23e344f8-bfb8-4451-b3bd-5ab683ac7966}"/>
  <p:tag name="TABLE_ENDDRAG_ORIGIN_RECT" val="315*221"/>
  <p:tag name="TABLE_ENDDRAG_RECT" val="485*260*315*221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001,&quot;width&quot;:592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001,&quot;width&quot;:5920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001,&quot;width&quot;:5920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001,&quot;width&quot;:5920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001,&quot;width&quot;:5920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0T0lGeHlhV2RvZEdGeWNtOTNJRnhwYm1aMGVTd2dUQ0JjY21sbmFIUmhjbkp2ZHlCY2FXNW1kSGxjWFE9PSIsCiAgICJMYXRleEltZ0Jhc2U2NCIgOiAiaVZCT1J3MEtHZ29BQUFBTlNVaEVVZ0FBQWtzQUFBQkpCQU1BQUFEZnhIOFRBQUFBTUZCTVZFWC8vLzhBQUFBQUFBQUFBQUFBQUFBQUFBQUFBQUFBQUFBQUFBQUFBQUFBQUFBQUFBQUFBQUFBQUFBQUFBQUFBQUF2M2FCN0FBQUFEM1JTVGxNQXplL2RSQkF5ZG9tWnE3c2lWR2FaQm05QkFBQUFDWEJJV1hNQUFBN0VBQUFPeEFHVkt3NGJBQUFLZUVsRVFWUjRBZTFjVDJoa1NSbC9QZW5YblU2Nms4ek9iVkI2V1B5RG9IYXo2N28zdTJVWFVTOGRaOENWWGFVYkVTOGVPaW9yc2lnZDhlQUlRa2RRR0ZlaDQwRmhHU0ZCTDdvSUhkQ0Q0Q0Z6OTlBNXVEQ2dra3huMXQxSkhNdnZxL2VudnEvZWU5V3ZYaVo1bVludk1PK3JyNzc2NmxkVlgxWDlxbDVuSE1kN25oTHkrWmlmaE5jTjhmU3pseTlmZWFaeHFIUjVTZ1V4UlVDWHJ6ejdkRU5zNTRPazVQV1NJRjNTOFZWQzVBTkpyN1VmNGdHaHFlZWVVZnJiUDd2ZFFoenRzTDZYZmk0VjR1cFBRbFd1UXZtSHQrdUlVTng3ODQwZjlQS0RVa1lNTkpxclcwSTh5QkZRdEN2R2dQRFhVZldaYWlyWVRmK2hWUzZLYVkrbWM1ZGgzSTd6QmpIM29BWFJRMUhVZUsvUnJIeGtBUGd3bjVwVnJkMkhFOEhYNjZKWVU5bm5RSElCMzBIZU9DWnZYd0lZZXdUR2t0Z2hxZnpGR3VCYnlSdkdxRGtQTUpvRVJ1VWVTWndERVZmUDlieHh0RFl3cVA5TllNeTlReExuUUp3RGZPMmNjYmppamdNN3lSR0IwYVY5UnZSNWlWM29wcnpxRHVxdGlWV25BemhXQTRYalRISmZMeFVXbENiQUxibm03Rk1WT0toZ1ZLK3Jxa2ZiU2o0UDBraUlkL1BHTVFlVWFRbTY2Wm9DMGxwVDhubVFXa0xjenh0SEY0a2JkSlBpYjY3b1dZTDZxcVc5blhsMjJsU3liVWd5c01uYmtBZGhyV1ovelhhOXJOQVptMXhUMXB3aURPSktwc0tqUnpkWGgwMUFzQXRJZWdHU2l1MzVhWjZ4cnNETkkzc2pyVnZQNUcxSUxvZ3lPVkNGNmhzZ0x3SVNmTXZIbWpZVlQvY01XQUJ3YlIrYjNhdnp5STRUU0pzY0I0OERPUG5rMDdWZUw4V3A4dEV1Z0F1dzJiMlhIOW5odE9nUnBvWlFUYlduVFhXMXNObTFJNVUxc0xxTS9nc1oxN1FvckhsditnNkV1dWdkclVUTnpKcDlTazVqVEl0M2IzMTNSOWQvNmU2dHY2L3F5cmowTUROdFdsSlRKTTZ4NDZRR1Z2QnVtakN3Mjc2cjFucTh6MlR0c25tSi9TdzRGMU4rYVZ6OUhpcVAyc2xPdzV4NmR0bzBnNWFtQjdiczhhVUZ3THp0QVhQRC9ncUJ6aElXaktQMlYrd1FlTjVMM09CRk1qN0hLZUlKekE1SVVSdHh5eGptRnNBNjNzcU5uMWo4aTE1cjJ1UTRWZE9vSWNYM25vK3JGc0pFZXY1VHEzLytKbUcxS3BOTDJXa1RFcDExN295bWJJQkoyZ1NGNitFQ2tPVzJhV1FZdFlFUXYvL1hhdzNzcWJVQTVaK0UrSkdVWDJEM2dVRTJlMmVuVFk1VE1ZVzVEVEJKbXdEV1Bxd2VIcnE1RE5TMUc4eFkxa0NaS0l2cFd5RFVXdEJOOS93cEJ2empONzdsNkwvUklseVRuVFk1am12NDFHQUZMQmhOZGRGclQ1c2NaMTdSQ2Q1R3ZBWFprS29heHRPSHZkeDlOZGZLaXYzckpmMzBNcFJMeUpxdEhxb0kxbzF0Z0JVRG5xb3VldTFwRXdDb0o3WFdiWGg3aE9OOERwbzczVUd3WlhIWXc3ZDhnbGtmcENQdlRtYmFCSzRLN0ZxVytyWUNOdS9QTkZpRmc0dGVlOW9FdFY4UEFvVWlRWGxCc255cDNZSXFQb0RTUkR3bkZmS2Z4Vmx6ZkJpdW1xcFFhc2x0ZUNNVExXQUZyQkJlN282RGkxNTcyZ1FZaW42Z1JPRHNxbDdBbS84cHJFNUZjZWl2VVdoZE5heiswbHM5TzIyQzhwMms4Yk1DdGh5dW9CRGJFbkFHMm9TdEdYaUJJaHRHLzZHeENTT0Jwd2N0OGtacjFENHFRNkh3dUJuTm5hV0JoYm9YYTJNRnJPT1RKZStpRndGbm9FMElBMzZKc0lkdjdXR2RqbmZKRUwxanpsOTNtMW9abmp3SmJVSlBBeEZHQW5Wc0IyeDRMU2lMdjdqQVJCYmFoRDRHNG1nVjMveFpvb2ZXYWdQcVdGdlNkc1dDK1R2T1NXZ1RZb0YyL1lwamtpazdZUFhOd0FWZXBlS21sSVUyb1EvZ1FqSER0aERzYzdLYVB0UnhmeGNuSG5tV3pMY3dKNkZOc3BaSmJKemJBU016WmVSdHZJbTB5ZjNLaThZSGRxUVBSdUxwRWx0VzhIZ3diUVVjeE8rcTZqSHBzNmk0REdVaWJwblo1NDJ3WHZ3MDFQa3FLNEFKSzJBaGJZS0NPTlE3c0ZzZm9KZVlaeGZ5WnoxcVcvTWRkSnZNMHhZNjBLT253VXowUkVlblRlNGVOMEVxTS9OWjUyVWN4d3BZU0p2QUMwYjNCbnc5V05FOSt1bjltVmpBWUZVcjNBZVA1TUZGUEhKeFh0Y0xrUUtPTTlScDA2SzJscWtUckFFZ0MycjBid1ZNMGFid29qZVJOcjNTTU1Ed3M0S1RXdGpReVhvb29pQkhmbzJwSEdkclIxT3daRjJuVGYwRGx1KzR2NTJONnloU2hSVXdSWnVnYXVpR2QrQ3cyT1lvVXFjZzJuNFJNZDdmNDZvSk5DbmtJSDdXcU1kdGVBb0s4RkFZYlhLRFdTbUl0Z2M3RVNNcllJbzJnUjhJNzhPc3RBbnZMTVFmSTJBY0hRMHljZjJyMEtnZExSZHFrRFkxd3hRS3R1TTRFc2M3eklGTVdBRlR0QW5LZGdGUk95dHRBdEw0a1NnWVo2TFBzRHBVc3NrTmpaTU9hZE1HdFY4S1RxRlVhWkRoaDZSM1lyS3RnQ25hQko3a1JXOVcyclRJRG1vaHJzNTZLSG9DZHBPMjFSbVhjTnhZV0ROdEFZN3BPVnVCc1FKR2FCTWVTV0hkU0tSTnFvWllhU3YrWXE2L3lhMjliYW5IbEVaQ3NBeWdWcWw1WDl2b2FGNk12SkJ3TVdjRHJNU1pYZ3YyM2tUYUZBT0JxTXJzZDJRcVkvbWFrbEhxUXF1RmVEOVZWdWw1aG1aSXVhK3ZaZU5teE1ha0dPaFQzRGUyQVZibTh4ejJxbWtpYlRKaFFXNjZIV3RRNExzVXJHQmZnMjVpdkhzcHdrbXBwNEgyWTJ6TFh4bVhlRjNLc3cyd3hTTlZEaVFNY0xIT1ZDa1RidElmQXMzemMxNE5Qc0cwb0pJTjRyZndrQ1FpNHBqK3BBaHk1L2dVak5ocml1dmFOaGxtMndCanRFbnU2YkRYaFo0c2hFclNYV3FKNy81NDdOMkZicUtkMXprd1ZRVEdMQ0FITEJKTkpXWGVTUFRpYld5QTlUblRreHc1M3VzTTdXN2l6WHlkd25UeDJJczdCUjJNT2cwdHZSNzhmdGdreXFJd3hoNnhsR0pWMzFXVmdRVXdScHZBdzFnL1ppcXZabW5NZzRZWTc2K1FSRUUyY2dCTjl6K3hRSjc2cmY1bjNtd1RXMC9FV3pEYWpkZkZRY1RHb0Zoa2Zjd01MWUMxdGxsSnVNczNmYjdsdGpSVlNoN2pTM1QweDNMbFEzNm1Mdkw3d2ZvSVJESzZtQytDN1IxVkZWenNiYXJVYktsUEMzUHo5TUJLK25wOVNUOW1jcytKcVVYdHBvMFlGbFdIT0svNGYwRzBCVzEvbjI5VGFnUkxUNGYzaUplUHU4cXFjdmRsTmwyVlBra2FKNU9OOU1BS0xKNmhLZ2h4cTVnTzBIVVpUUTIwM252cnVTQmRiZm4xNGNFdUdLRk9XQlE3YnlXd0RkN1FkMlErZndIQ01NaEo4M2JaWHFHVlNBdk1IWE9laDkrU28wQTE1N0hKZ1FIOGpjTWR2OHgrT0ttRzBDT0hjaTY5ckdocEM1UjhTNEZ5MEhjUHdpckxqYmg1R1daSGhiSzgzWS9xcFNZbE1QY2JzR0MzdVkrdFlKQzVlbGFxcFpvU01YVmIvdXIwZ2dnRHB3anRGWWZmY3I3NE4zSU9Ib05PTyswNUx4RmQ5UitRU0NJZWtXcWxZazZmTHRRc0ZiQy8zRWFvWW5yMU83Um9uKzdVTk1Nb3UrSytJZitHZUI1V2wrcjNoWGhQYVBVeTFpMmZZQUdYUC9ZZ2tRT2hmZmYxWDZMSjlJMWJOMi9lZlAyS1o5OE1mYVFRdXNibXBBRUcwZXc5TEJBS21YN1VVRE92YUVNWWpOOUJaUjhsRGZ1a1h6dTU1SUJOYmFvNnpidXc4SzNJYTQwNG1TbE96TTFKQVd5SS85MEEvRzEvdU9YSU9rc2ZtbGwxakVFbDRVRG5tNWJHc3BtZllDWHhhQWY5OGxPaS9QcmhxM1JqcXNod2wyYnFuK0NuUDZTWVFSd2RHeklkSnkwd281UDBtV1ZqYk1QMGVlMnA2ZFYvYXY2S1AzN204QTl5R1NjWnRKdUlPcXM0TUMwRzREUTlzS3dJVHFXY2F4NzlVNm56TVhSYVlndmxZOWlBczRGYzB3bkIyVlQ3dU5WU21iR1dQRzd0T1NXOGx3NU95ZkdUNWJhLzhtUzE1NVJhTTlvN0pjZFBsRnZYK0NucWlXcnFTUnBUZWZja3BTOU0yVjMyL2U3Q05OdTJvZlU5MnhJWDBkNzZUN0V2WWlmQmhkUC81MXlLZ1MrS1hncXJDMjlTVTVlYjU2WXYvZ2NObHhickpKMWdEQUFBQUFCSlJVNUVya0pnZ2c9PSIKfQo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RDQmNjSEp2Y0hSdklHeHZaMDRnWEYwPSIsCiAgICJMYXRleEltZ0Jhc2U2NCIgOiAiaVZCT1J3MEtHZ29BQUFBTlNVaEVVZ0FBQVZzQUFBQkxCQU1BQUFBc1FEbnhBQUFBTUZCTVZFWC8vLzhBQUFBQUFBQUFBQUFBQUFBQUFBQUFBQUFBQUFBQUFBQUFBQUFBQUFBQUFBQUFBQUFBQUFBQUFBQUFBQUF2M2FCN0FBQUFEM1JTVGxNQXplL2R1ekoyaVptclZCQkVaaUxEV1g1aEFBQUFDWEJJV1hNQUFBN0VBQUFPeEFHVkt3NGJBQUFLVlVsRVFWUm9CZFZhWDJpaldSWC9PcDIwbmFTVHBMc2lyRDZrdExEK1dURzE4N1Q0SjkwWGQxRWtSWHdRWHhJWGwwRVdUWitjRVpGMFJYQUZJVjFZSDFiQkZIRlpSQ1ZobEpWRmxnU2NGeEZNMy9jaGNYd1lXRmJhcHFQT0g1M3I3OXcvNTU3N2ZTbTJYMXpJZmc5ZnpqMzMzSFBPUGZlYzM3MzNhNlBvM1huZStjMzFsemIvOGU3b2h0YVNXbHYveE1yS3lwWE5OWFZuZWl1M0ZEMnAzSDFFRDFXZjhrNzhWcTFkV1ZsNWRMTjg0bmdaSTJQZXpIVzk1Ly90YUUxSDV4OFlPVStFRXdOMmp2VmQvZUZUaHZtK1YzN3dISE5URTVldnZnQjF4VFRqcjc3NGNvVmM2ZlBnMTcrdkdlcXhIekVMeEVYSTNOdVduS25vb1ZJN0tSVXN3Qk8xSlFibjIwcmRqYmwyS1NZanhOT1F5SWQrbW5FWXMwVHVQcFNETDZweHpOdG9Iakw3VW1ZNnVxRlVXZ1h6ZHl1SXBoeWREYjJucmg3Y2xTSlQwbFYxbkZaRDd6NlZxaHk5ck9xeVNUUkVVaHVJNjBKYnFYOU40SjZKMVhsd0FlNGVDTm5MYWlSYW1teE5ZU0N1S3lKQStuZVNlelpPYTJNUjdtNEk0YVZrSUN0VEdCQ2FMWW5xUGtweXo4YXA3T2JncnR4azV2OFpIMGtTcVEzRWxXbFlMQ2E1WitMa1VQRnRnS29RN2tuZk5UOExkOU1hRUlvZFdVZ1B1MW5WalFid3B1dDBvYTRTZ1NTdzIvRUMwMUsxS1dBWEd6Q2hxdkNtdFJYM2h3VDZjV2I2ZGlORW92TW9tZ2ZrWG9ZM3EzNVFwZTVwUS9VZ0VPZE4wWjRLZG1FWDN0eG44em0xemJRbGtDMUp0SWdMbmIwOUJTcDJIc0JNUzdxVFRRYXlPWVdCNUN5bWdkM21CdlFkSXJ3YzBxWGtFYnowLzRaZGlsR3FwN1NMWVhRK3BGLzl6RHJzUmhIaEtrKzRsOWdnbDlGZGRMT1ovcmNRNE5DNTlDMGJ3QzByeFZ0WkVuWnBsOTc1MzJyZitmVW9KcFQ3eXF2ZEdBdk5XZ0lWYzEvZkhELzVWa3p5OWlQano4WlkwYUs1OXpTVTRndFFLeEhJT2JqYmo0K010eTlYSVBXNWdQc25jQkxLb2dqR3drbGtxMHB0S3ZXellQQk5wZGJVUjZOb2VWdXc1OHhKdHdmRmZjdXU3SWgrVFJiUUcrZkYyNFRkZUI0WGpqeExqSTI0WUJSVmZXaDBaN2FzSGg5RnI2dmczUHBYZGJJZi9WNGQ1TXV5OGdzR2I4WGxKc2QrczZHQnhEbm1Ca1FPQWRMUHg1ajlSNlcrOEplY2pJM3RpdDBHOGxVS1loVDlUZDNqc2JSelVkUnE5M0c2RlNvR3BzTG9TbXd2UU9sZ2QxN2RlZlVQYjVQUFpJV2VSVFYrM2xDeE4yejVQUWw5UTNYY0paRmMyYU1UVmtBWC9QSzRFN2lyWVJleUpkNElKcHgyMFpsQUN6SWdudXJ4Q0sxY0crdWdiVWM0NW4xZTlBc1NwMTFHSWJCUngzdW1kK2luQVdUZDEwd0tnT25WNzlLdWFReVZHaHRxUG5rdndaQWowM25hZThrR2hpRHY0MXBvVHYzbkZHRzRzaUc2V3Z4bDZJSnpnZExiamg2RWVlaHVQZjRDbEFwMmErNXVlZ3ZUSHBFejFXUUpXQjhMWWt1S0lsUk4wWGFBckJzU005b3lGTTZDSW56TDdscm1MMENwWUxka3RVZjVzbEtmaEtXbDRINWlUTnQzelMyMGJqZVVjeUZDbHF3YUdjL0VTVnZrNGFMTmdDaVBWVFNYaURTd3k3UFdld0FoVDhmbW5qRWZ2T0ZMbHhuSUhrNGE3SzNHQlJTajI3VGdyc2pET2NhT3Fyc0FUWVpkYjRBdENlS1NYekRhenc4d2UyZFBTRmt5Z0Ywa3o2b1RZUytSQWE0WXNVTzVYSUZZZ2FjMmdCbnlLUlhzOXB4MktFRHdIdUxNdEFWeThoUEFia2w4TTRDN0pucFFzV2ZIRmp3eWdqT3dZR3N1UUhWd1VzSHUwR21IQXNUakdMYy9tdnJFSjRCZDVJSkxSMzNRTWp0WTJXK3hBMDlDVzNQVnFhUXZlOVJJQmJ1dHZsTVQ2U3FvVjNqVmZJZWxBdGpGc3Z1c3dVNm1EeTZRNEFOTU00UmREZ3Q5U3FETlpqTHNpc1ZPMkFlakltTTV4R29IeUJxT0NHQVhzcnkrdEdGb053R3FEaGV4ZmNsYmw0TmRhR3daUUQ0TDdMNFpPaEJGSEF6cW9QUGI2YmdRSVJ0M2VYeEZiaG1ZaVBhdEk4QnJNdXhpZkExR1JwTStNaEFrNzdBQklxcmJRVFBLTTc0UW56QXg4RDhVaHAxOXh5RlJyeHBSMWJuYjl1Q0YzSjRFdXhoUFFkbEZrSXRPbC91bGpyNXIwRzlHN3VLYXdXdW54UnF4TTR4bThndTlYZGVnZ3ZGVFA3UkpBT2FXbFVDb2pwd3dYQlJoc1JlZ004RHVraGlsZFMxNzJLVTI1aWZQcU42Y3BpVHNvdEk4TU5CWFdhcFFPbmNjMkVGUVZmVGpQZXlDVjZZcW5ReTc0ZG9XeFBwb1hWbGYzZFFHVlBuMTFnTHlKZW9vNmdVVGE1bTZvK1J6SVMvSVpCR3dDNFZOU3JuSnNCc3U5bkJWbWdjZGl5NXBlaUltd2szTXhZTmNUZUlZeFl0Q1NSL2tuUGdneUVNUHUranZRYXcvR1hZSjRmeVR5SmRNT0IwQ21YaSs4R2lrcTRldWpxd2tXcFE2NUJ4QTBKQ21TSFFjeXZlSVp4OTlBVG9EN0daNHFkeklFQm1RVURSeDF4bjdoVE9yekdySVNxSzZHNkZMbmhsUGhWMlQ0ZytUc0V1VDNtQURJQzZHbVV4ZElZZFdVL2dreCtLVTRzOERHdXU5YWxlaHdETmV6UUIyTTNvMnJLNkN6dVJwbHlhOXl6SWdCbUZoVVZlcEt3VU8xUmRsUGNrdURlOEg0SHhMYzV1eThHdjIvQWgzM2Zmd0VIWVhCSXBnK0JDd2tvUmRyRjVZNTVYa2p0emMxOWJ0cTNxWHNLZ3ZXWjdHK28rd2xaaXRGWTA5N21yYkJwTEJaVGRBUWhpN0dCWUUxaW5BRGFPSXVESjRDNHpoYkNnYWVLTjBzSHFDaXUwVWJLaHFwRjB3eFRrVUMwY1pyKzBnUGtkV05Ud3ZlaXNCN05xL1gvWjl0NkZxc1MxMUVNWmFDMTF3K3FsMUF5QVBPNmZzRkdVTkduTW1PdytGdTRpa3lUS3hrOEgyanZHQzNqVVhkTU9pSFp3Umo2VWFZUjdpYXdCM01iRW8wN2tFUjZrK2Q3bGJFTEJCc0Zzd2E0dzAzWE9kUFVjams5enNxMEZPTlZlZHJQbEZyenl1TWRPRXdqUnY2ZWlFNDZLOEtJSkxPZzJhTGxZeFNmaENkZFFwYWo0d1pNc0psUGhjeExsTEg3SzZyaC9IVkpZMXZFNkFHMVlPUTBTNlo4cnlpTVNxV2p1ZTFMQk1JTDdQUEUvZ1pFS2hxOVkxQzdHbUZqMUlBZk9CZ3ZZR0d4LzRJeUF5SXhPRGhtQnQ0c2NCZmVEWW9FNzk1QkMxVlV2TEh3L1hsNndLckpUTUVDZU1MSUdET1llZ2JUWTRVQ2NqSzlTekMwaUhMbE9TdW1NdW5sNkFXRGRacDU0K1d3aXhaOUhhNFQ1UFpOMi9GT1JMTnFnMDdxZGV3RkdvZjVoWWNIVjR3MVVrWFB1Z2swRU9kSWtlM2hNYlJvU1Boakd3Z2E2aUcyTi9jdzJZcmR2RzN4RXlmMW9LSkp0Mi9ZYktmWUxFd0VuZjlLcms3ZzIzaUVqbEE2Mm42ZnltVmx0bjlCdnFOWkdIT1VUcXVLOWwrZFVPUS9mbTlWZEs1T0JIWHJ4MjdkcjFseXBFeTJ6aWNRU0NQMFlMT25sSk15VCs5RGZxUW9qSUdwVmFlOHR4T3laUHY2VEcrNDVGeXU1c1IxOVduOEcydkdHNHQxOHVrKzN4WTkvMFVxU3JMNXR0RW9rL2t6SVNnNGJxeWU5K3UrUlh3c0s0czhkcUZ3QStiNHhIcnIxY3hqeHpOMlhDb2V2bmFseFJueGJYdXJielF1UXkzUU9jR3YzN1BTY2tmem5GQXRFb3J6V092eU80dDJtWURZOW5EOVVKWXdDNFFJUjFMTm56WG9Db1gxWk9mb0xUaWJLRkFMREF2NHM5ZW1XTlUwMkxaejRjampwUEsvZTF5dm96L1dCRTlvWHkrbDdBUVNQM1ZmVit5WVBRK09sdHlXRzZHY0F1czJlVktKMVNLRFBxYndDN00rcWpkd3NvWitIUjgyYVlRaFUrbUdIMzRxNTUySTMzekdUN1VLTDRUSG9JcDI2ZTFLMXJyZmNBanVHWVpmZE5uQzdEajFtekdPQWFYeEhlRTZuYllIZEJqV1l4b0lGUFZaY01PQUc3WTJZZ01GdU50anNWRFpQL1JUeGJubXB2aHVwT2w0amZxZFArQkQ1VFRzK3BELzBaeDdaZktQTlBEalBsMnlSbmNHb2NYMUZLZldCUzV3enlYbnRxVTYwLzg2dHplL1pmN1JOTXRlRy9SVklBQUFBQVNVVk9SSzVDWUlJPSIKfQo="/>
    </extobj>
    <extobj name="334E55B0-647D-440b-865C-3EC943EB4CBC-3">
      <extobjdata type="334E55B0-647D-440b-865C-3EC943EB4CBC" data="ewogICAiSW1nU2V0dGluZ0pzb24iIDogIntcImRwaVwiOlwiNjAwXCIsXCJmb3JtYXRcIjpcIlBOR1wiLFwidHJhbnNwYXJlbnRcIjp0cnVlLFwiYXV0b1wiOnRydWV9IiwKICAgIkxhdGV4IiA6ICJYRnNnSUVWeVpGeGtaRzkwZTI5OWMxeHRZbTk0ZXkxOVVpQmNZV04xZEdWN1pYMXVlV2tnSUNCY1hRPT0iLAogICAiTGF0ZXhJbWdCYXNlNjQiIDogImlWQk9SdzBLR2dvQUFBQU5TVWhFVWdBQUFkb0FBQUJMQkFNQUFBQWxoMXZPQUFBQU1GQk1WRVgvLy84QUFBQUFBQUFBQUFBQUFBQUFBQUFBQUFBQUFBQUFBQUFBQUFBQUFBQUFBQUFBQUFBQUFBQUFBQUFBQUFBdjNhQjdBQUFBRDNSU1RsTUFpYXU3UkNMTjNlOVVtV1l5RUhaMmJVZm9BQUFBQ1hCSVdYTUFBQTdFQUFBT3hBR1ZLdzRiQUFBUWRrbEVRVlI0QWVWYmY0ampSeFgvN3QzbTl2WTIyVjByeUZHS1dWcEJSU1JycGIrc05jRkNXd3VhRmFuMHJ5YTFLaWRZczVUK09NVTJzYWV0b3BLMUJaRmF5RkxRNnFsa0ZVUm9LUnVwUHlvcVdXMXBqOUthdEZLdG9HWTk2eVc5dTk3NGVXL216Ynh2Tm52NzNidUNMTTRmMzNuejVyMDNiOTZiZVc5bXNodEZaMStlKzhBTEZ4dzRmdlp5dHBhUXlsKzBOVkVDaW5QZVBhcGNtSUF6Mm1lb0hFMUN1am5OMjFpSSt3eHUvMEZySk9rUk0xZ2IyYkU5NUxnZVRNR0ZCR0wyTXYySkJKU25JVkZqV3ZBdG80Z3J4cXlNd204VGw3cjRvQjFrY0ljdGRkc3NKSkF6L3NJNW9QNlBvN3lxUDh2UWxhNU9JSUJJZnZ6UXhUVGk0UHpEaHgrNjRCSUNQN3VSazFiUjBrWjBNc3hVNWVPYXNBaFpyM2hFNmdHYThJSnZueGFBZTJ1V1lOcVlmeE0wWmN3eGkwbjhwYmw4M1ZLbi93TDRFeHM0VjJHT0RjaWtpRng4TnJzeGd2V0xGVENGNlNZVWhkbk9XZElPaEt3QWxEcWhBQ0tEb2NMNHYwS2pNTVNjQnU1TFE3akVUWmpmZEJVMTdiK1dha2ZYSjdaa3grK25Cb1RNUTRqVVd0NFc4QzZ3dGp3TlhQR3FiMWpnQ05iTjJoQXVjWE1QcEpNYnBIVFFGcGpyOGNTTHNlRlh5U3FFbE1FdGRVemc2UnV3dGxxbnBOMUNuQ0Z2ekhJY3M0M1d6SkM4aHR0eVFVUWxhVnBwZWozYkVEb0xDU1ZYQjJGYlFtQlI0OUd5TGNkNHhqWjZPOVovK2diMjZiODBSZE9ZVTdvZFJkbWtSNGFxMXhQTGtWTWlRczUyVStPcU1UcU5WWFhNSkwyS1p0Q0s2N2VkVnFvZWdnTHhRZnpKT0g5eGFQYngzdERLS0QyYkxwWTJ6ZWNEUVNJSU8xV1BqeVpIZCtGTkdYT3p3R2RTajM5UWMwRmxzNjRSVWRRZWpoUHhidCthRE9rMnl2emVvWC9wdXhNQzlmajRXZWlqT1NkTTBwV211VGFEb1RKSFU5VmYwclpXK0dFUXk3WTJqTnQyRzc2TGpkOURlMDFKeWNWQ3F1bzRJNUNTZXpmT1dYb3QzdDZzTmVIVDdXWVVDZkREQ2JFSmZWcUJiOXA4TFRUT0hvTEtXam9KYkErdDdNMEc2Y1JUMldaa3A4ZkgwMjBVNWFIUFFtQVpPNllkSGZCbkNFSGwyRDZCbU1aaU1sbU5tRjdKZURaUWtiVTFFdHM0MWw3U25XY05RK1ZZRElUQTFYSXlxU0hkSnFNZlNkV0pqMC9idUQrUzhIVkJZcC80aFBPb2xkaWJTeVk1cE50azlDT3BZRzAvUGdob0c4ZU9BeU9aemhoWkRla3U0NHlhN1NhU2h0eWw5VXpFczVFSTFnNDNzQ2lpazJQQ0lMbFIxcFlZblc2bjNRbnU2dGFXYkVTQTNKVXdWWjFPSEt5OXJ2cmJtTzJjYXIrK29FNjNlL1FKYnV0aGtMdTBubHN6aktJZ2E1ZFZSMjc3UjAvRnZSV28wMjFKSGlJczArU2xoNzdEMExVSGo3MDlKdWUrZzhmd29vSm9PcS9SZjNwci9kNTNyR2xNbFBuSkplYWU4Mktvb1FaWmV6YmdLRWpGRmt6cXhRT0R6eFVjd2VTbDkveVF3Y3dEQndhM3JBUzJhT3JTd1lnM25zbGhMTzJUbG1QTDFoUi9GRFVIOWtSOWxURlYvYUtRZWRrTXF1WUt1cmwzRmNQOUNLWjFjM1JCb2RKNVkrNHc1bGFGR2diSjJvV0FwS2NGUFlzL1ZHbnd2cVBJRGV6bEw0UE5qbzZ1NTB0WG9OR2NOS2ZyOHd6R3NZVHFRTHlqeWdSNnd1enJ0OGJvakxyUGZHb3R1a3JkYkhybStFSjBkWCt0RWV3RThtK1p3VXRScGhjTFhGbHoyVnFVK3BsMm5odkxWMFBwTmh1LzNqMXJ6T1VMMFEzdWtyU0xOS0owMlJ2QXhkZW96Rms4dmpBVnp0TlpwMFFjUzBNV1E3cmJIYk5xVk1SalVSMm8zQmVqS0pVTGxualM5RnRnekpkaFlKSmd5MGZNWUFsUVNwazRldHJkaDNxbmhHcGpEV3VyaHl6Y1pRZUZRSVRtcDZuMWpGMStxNnhSTjlyRlhzV2lYM2FrYVhxa0M3YXYyNGtQWVlrV3huUzZwUEw2eElhYklDVGtUVzAzSGQxZ2s1cVRQRjYzVVdYaVJGVVpGMm55WmlZNEVrd2NWZHlwYnlwMnpIZHlYTldJcGRlY01lOE0vWm1LMHkxdGg2eXpSdXRSM2o3VTVmd09QL0lxbUtvU1JXQUdEcmQ3WTFnV1czRlJJZlBibkgrSTRJNUpTcjVOODBwek1Zb3k5WkFFaTg0WDlCUWRmSmFWZXoybURaMjQ3SktueEtqU2RhaU5WVk9uMjVmakQ2elhlRms1aXA5T28xZjN1TE5mUThhTWNzdm85ZzZCQ2h6b21qRXNLSWdtRlBWZ0VrVzdhU281MDZjTlM0RnpuY2tqdktUY2FhR3FpcDZJTmZNV2k4VmZjMUJSd3NoKzMrbDZWQVVwY3BoSVk3SmZWVjJ3SjNtSFNvOEFwOUh4bkJ1cUxlNUowOXFCUjUwZzNETklXY1lpd1lsNG9NaER2Z1JYb2FkRVZQQThIWFN3ZjBUaHRqRUZZRkI2M2dKa0ZiLzVjdDdqRmJlQUVXZkx6REhpUStsMmtmQ3AzenhTTitZeVRZS2habDI3UWJQdE9JMWtxSTVjaEhmVFVSTXpvVG1pNEZsdkh0VVFsbnBvSHU4NWpJZjZpekVXKzUrd1ZIckVBZVF5S3ZMdEFtcVVjRGFHTWtSQ0JVL0NQbFgzZ3NYZFFiUm96QnlUamZpUVpGL3Vma3hUNEVWSjVoWDF5T2FyVGlNWnFpUkt0UW1ENVZXejdNQjNBVEVXZm5aWTZndnBOcE1WMnhBZWJsM2gxV0g5azVQWEpzaEVZT1RTc1VJSnhueEFiVXREWXVNK0NXSloxU3RVVWtPZTRkOWtxZ0RlSzFpdTRTSnYvdnc2VUtLUkRBVnpMekJsY3g2Vjh5aWdWYXNCWTJlQ1M5Q0RscVNSZmQ1VkxJSWt3ZkwyUHBKNmtIRThyOWtBdGl3SUx3d2NFaVlWSTB5SWF4cW51Y0tGZER2ZU5EaXhxSklOU3lMRmk4TnA1QjJPV1ZseWpvdkZFTklzbmlKNDFQQllJZ1dOM0c0bkphaXdpSEhTSDVaZjU1Yi8xTVdlbkxzY0dndUVRejQzMjZMa2pKQ09mZmxIbm44WTZJUjBtMEZTS0lSK09rUEM0RnoybUJZMnB0UElPN3pwckpqbVNUZGw3dGgrTkNXTHpYc3NDY3FHTkRKT0luMFpJNmZDOHZNZVE0RDh1RVZ3eGR1cHFEZEhRM2d3MnpMUm5iYUEycTRlVUdHUFVUQnlCYkZOdkpqSkh3ZFNOQ29MaFNnd1JyMllvMHNwTUJPRjIybkNJZ2h5SnhHZ1ZNTG1tSlFselIzakY2SHF5S3BrRkQ3WUhGNmhZS2VxSmx0MVFaWm9CLzhReHMxcWVDVGNiaUZIdk1rN1FuTEVOV3h6MFdoV1pJbWh1QU1oMlFseTZaYXg4STVmQ21BellhMU95NUlXYWJ6cVc2RUZDRk5aZHdpSWQ0SWdYbW1abGRsU0FEUTNGbUw4R3hyVklKQ2xsejFGVGpKbDVxL0IvYlFQQzQ0a3pJOFFJZmdDRWgxcGNTNDZjbFRnOE10dGx5eXBiL2grV043RERFQzVzc01nZHptaEVLbGVrdkpDUXI5VW90elljZ3lqcXZqdHRxUVNHZm1oSEVYUC8rSVJIRkNEQ0tWUlBLak0rT1FjZ2pQL0xOVU40MUs2blhYTkNiY1NNbUdHVmI5MUxBMzlKQ1hjY04yOHhVSkpNUlFRZGNIVGNaUEtzWUlsRy9VbGE4djRuQ0M4SU9weDVYMExnVlZwQkNPWFEwZERFbDlVQ2pwR1diM3FPTjBXSE10TXpRSmovZ0FKeS92UnVZL2NKVU1IWS9iOG1nWVJoZEpsSzZnSWtBcHZQL0tpSzJvaGtMVUxsaHBmZU1XUGJSUHg3UmNlL3BzTVNHUmFvNUthRlo5eG5aeFZQMjh5dlVRNjZvVEszcFBqVHV6ZWs0Nk4wbTBJSVlTRVB5a05jTUZjQ2hhcTZwQk1oNk1WaThkdHlaWlp0RWZQbHZhMkphWnZKNFJoOWtQb0VVaHJ0S3BtUlFGSUhKTUxJckZBUW1ya2RLc256MEo3aXlJN3ZqT0FoVHJlK0ZrUlN2T1lGeGIrdTZJRjE1cDIweVdUalo3dGpKb2ZoMkd2RGZ6c1lTODhkZ0NvNkdnQk00aVRiTHBsSGgyd2dJREtZaEl2c3I0aVlIeG5BRnRVdHFxSU5ub3o4Mm9NV2s0K0RFdllHRFo2dGhDb3hsOVZ4b1FkZEtaMEtpbU5zR1VVSzdKenpkSzRkTXNOQ0pteldQNVdodGNxUFYvNy9vNE9JWVNGT21KQmFPOEdvN1ZiOER6dGtJWUo5OVIrOUZKMzVwTyszT1NKeWRwcXIrVFVERHZLc0lFZTJGblhRZ3lSNndFd21OZXk3VkJlSm4wTEZzdGY0OU9JUjA0RWt6Yml4TEZMSHJhRTA1TkNsK2VtZTZCU0F2Z3IwYjBjK3VOUUpUWiszVnVRYzRjWVZyRW9qZURteGREVDl1ZGh2ZjBxSWN5QWxNSjhPYkF3MUFqS051VUNLU1JBQ0RtaTZicEZRN3lLc2hXOWlabWd0d0VqNHZod0l3SnRPUGRCcGVUbEIycDZTL0dHQllHNEdSUVlaTTBTd2dyemppVysyUGwycTFpWXFDcTBkSmNOVzVEN2NzRk5pS1psNE42L1JrSUNHVzNpRnRQK2pyLzRJRlNVQlI2cXlkcGhmRHFUK1hYZDhSdFI4L2hnd1NGbkFWMVgwb2NTa0NRTE1IWVo1YS9kNCs2cGl4SkF3WFY1Q284SVcxTklZTnF1Z3lHVTlLeTA2S2JnQXpWTnpUWlcvYS9NTU1DOENCaXFZU2cxUHFWWXY3Qm1ZZ3ZWOFdtTnFuWkZRUUVxVmE5RFE4ek5sNXBGOUUyY1pCSk90MnNXbEc5SmJNVHIzSnZhZG1kOUxuVUhWanAzd1NWaHEzZmM2UlltOEE3WC9wTmhiQjFQdDFpRDVqVWhRS01zc0sreEZrUWoySkJPTFNtM3N1djJEQU1NUENMMGJldWNkczBpMFBRNk9aSzhYRHo0RmNjUGJudDd3UlZXNkNSdUV0Z2RZYmF3UjVkb1M5RGM4dERtTEFnNFZNL0V4a2RMWWdGZnJja3ZVajVhSUFoclFUUUNTT3RnekYxbFFnUlg3NzdRa1h5Wm5jTUhwYWNWWmN3K0w0NVBUbVZHK2s4N3JCSjdKdHRGdHZFM1N6NUR5RUwyb1N0bHduTHhraXhRVkVIWVdxakdIVC9sRmJNZXFEUFZMald3RnNRRXp2Y1Q3Z0xxYjZKWTdONWY3cHhSTHhCdkZPVTlrVzNUL09jRXBIVSs2eHNNQUxOa01kaGo1TkM5Wk4rbXY5WUhkWnBoME1rd3ZPVU4zMnhZbVVCaTduWXlVOGprMEZyY2lLNW5iTlRIK011T3UyUTNsYXpTdWl4eGJDRzNUV25SVVlqbk53L2lnbmdsRWdpc2p4WjFjTUhvQlFlNkNqRm94WUtyZGpiRkdwb1kyUFZIV1ROWVlEZ1h0dDBlLzI0blZMNnVxS1ZyL3lLMFRIMTd5R0Y0dUNlWVM2WmkvNFlWR2pscmsyblcwSmZ2V29xS2NVN0duNEN1V3hUbFY1cWQvRTVMQ1dEUmRYR1ZVaEdlWXp3SlZBV2hZWTZiZEg0aXUrVm04WUVOQ293bCtiZFpLR3Z1c2dCTllrbkFvUnIrMDZFSVZyUFJtLyttcCtTamJCVDkydGt3NjdNcXpSYlN2Tit5c29EeUlRTkF5UnBvR3ZSQmdacCtaVkE3M1l5dDdOalVxWjhlZHRhNUxwNW9rakV6ZlAvRFJYYWVzWmlZL0wwUFArWXlNcVZpbUtYeVgwcXd5NzdGR1lJRnNjT3dKTmRjMzVUODdaKzZDSlE0dms2UXlhbTAzVzZpbk5abERMM0RzVjdWSlc3ajU4ZlFCZFUvVkVHNzVraFJ4VUtJUlpmc2dwa3kzVGI1MWtYRUl2dVo5NEdiZHNTL2xUSFBFM3BDUVRoQjEyTzh1WURhaldZWnpja0I0eXJTTjE0NTdvaFVVTjNMcnMvNjhaeHRhRW90UjQwSnpDRzRVOVMrNGR6emFYTG03c052b0hJdS8xaUE5cXlRa21uQ3puSFlTVE5ZQTVnN0VlMm0wWndIc1dTV2dFM256VmVFTzFPOTFZTFB5dVZCZWx5ZC92WS9INmJ4ajczNTBRY0ZoV1lOY01sdXdhY2Q1MlMrMzdJVVdxTnA4dTEwbjdTaGdpZnRPVlIveEkvV1BvZ2dpc3hqUDk0SlBFK1ZoaHNxQytpekJldU1Obm04TlBCRGUycC92eEJscXFZd1dlL2EzbXZNMFZiMFZGNnYyU2ZOWjFwWUwvZVpZNmhHRkhLQ0ZCa3p5L0UwWFYrMjlIbUQvMzlJdjFqdnJ6aittRVlWMDBybmJmQ2k3aWZvcndJK1hMOU4zVzZqQ2FUa3g5a2czNU9oNHZVWG5HQlVDRG16b2VVZ3hMRytYZjVQbWtIOWxQUWpGbGVOdVd0TjJxaS9hY3k5Qi9FMnY2UndDc1RNcE5pRml6NXN1djVDcGlucmRySnFCcEJ3dENCc01ZMmV4dDg5SEEwRDB0dDcxWnhDMXZGS1Jmajl0NnAvRHhZNUkrdjlhdXFlSVAzZCtxSEh1SFZ0NVphV1J6OXd3Qnc2ejdjWXVPR3Q5Y0ZOMzQvalFpdDEzZk9zYXViNTZ4WTg5bkc4Qk5HZkE3aVNmbE8xLzdHL1N3dDFUS1A3NjNjWFZGL3FqZlgrNVd0dy84bUFIUDIzSjZIL2Z3ekJRb2U2WjZNRElsM3RiUGgzRnUvTXFPMjNzNmF3RFcwYktnRnRnMjFua1Q3WGN2cm13NWw5WjgxZ0c5cnVrek1jTXJJS1V0dVFzSk5JYzNJQ3hWbDRmaWNwZmlhNjBoMmx6SXh0ZTlZN0V5RTdob2R1TjlhbC91SzNZM1RmdnFMMHZMVkViTGczTFcrZmZZZHg0TlhHbmpiYjZrNjh3K2FRWE4xZHB0OGxhbmNSU3M2NEl5bmRoUmgvdzZ0K0I5dVJNMG1rZE9VS0loc3pnMElpOGgxTzlJeDVLWXArYnN6bWY1ZTF3eWNZVXg5L2VYOXYzUXorUHlhTCtQVG5ldjlkaFpnRmRPTy9LMG1sSzhVK0p5NEFBQUFBU1VWT1JLNUNZSUk9Igp9Cg=="/>
    </extobj>
  </extobjs>
</s:customData>
</file>

<file path=customXml/itemProps1.xml><?xml version="1.0" encoding="utf-8"?>
<ds:datastoreItem xmlns:ds="http://schemas.openxmlformats.org/officeDocument/2006/customXml" ds:itemID="{1C67CE88-596C-490C-9000-85A6BC5FA85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1311</Words>
  <Application>Microsoft Office PowerPoint</Application>
  <PresentationFormat>Widescreen</PresentationFormat>
  <Paragraphs>149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 Regular</vt:lpstr>
      <vt:lpstr>等线</vt:lpstr>
      <vt:lpstr>等线 Light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marui</dc:creator>
  <cp:lastModifiedBy>8615114850929</cp:lastModifiedBy>
  <cp:revision>101</cp:revision>
  <dcterms:created xsi:type="dcterms:W3CDTF">2022-06-09T13:58:00Z</dcterms:created>
  <dcterms:modified xsi:type="dcterms:W3CDTF">2023-06-18T13:08:25Z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FF7D2F8FC730468888B2472E58D1E383_12</vt:lpwstr>
  </property>
</Properties>
</file>